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950075" cy="9236075"/>
  <p:embeddedFontLst>
    <p:embeddedFont>
      <p:font typeface="Calibri" panose="020F0502020204030204" pitchFamily="34"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Roboto Thin"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sa Mari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7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Google Shape;174;p1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1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2e7cd2529_0_5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42e7cd2529_0_52: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g42e7cd2529_0_52: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e7cd2529_0_3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42e7cd2529_0_39: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Google Shape;218;g42e7cd2529_0_39: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 name="Google Shape;95;p2: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Reference: page 29 of The Data Journalist</a:t>
            </a:r>
            <a:endParaRPr/>
          </a:p>
        </p:txBody>
      </p:sp>
      <p:sp>
        <p:nvSpPr>
          <p:cNvPr id="252" name="Google Shape;252;p2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0" name="Google Shape;260;p2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7" name="Google Shape;267;p2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6: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Google Shape;274;p26: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3" name="Google Shape;103;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Source: Fred Vallance-Jones, David McKie, et al., Digging Deeper, 3</a:t>
            </a:r>
            <a:r>
              <a:rPr lang="en-CA" sz="1200" b="0" i="0" u="none" strike="noStrike" cap="none" baseline="30000">
                <a:solidFill>
                  <a:schemeClr val="dk1"/>
                </a:solidFill>
                <a:latin typeface="Calibri"/>
                <a:ea typeface="Calibri"/>
                <a:cs typeface="Calibri"/>
                <a:sym typeface="Calibri"/>
              </a:rPr>
              <a:t>rd</a:t>
            </a:r>
            <a:r>
              <a:rPr lang="en-CA" sz="1200" b="0" i="0" u="none" strike="noStrike" cap="none">
                <a:solidFill>
                  <a:schemeClr val="dk1"/>
                </a:solidFill>
                <a:latin typeface="Calibri"/>
                <a:ea typeface="Calibri"/>
                <a:cs typeface="Calibri"/>
                <a:sym typeface="Calibri"/>
              </a:rPr>
              <a:t> edition</a:t>
            </a:r>
            <a:endParaRPr/>
          </a:p>
        </p:txBody>
      </p:sp>
      <p:sp>
        <p:nvSpPr>
          <p:cNvPr id="111" name="Google Shape;111;p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p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Sarah Cohen, Numbers in The Newsroom, Using Math and Statistics in News, page 12</a:t>
            </a:r>
            <a:endParaRPr/>
          </a:p>
        </p:txBody>
      </p:sp>
      <p:sp>
        <p:nvSpPr>
          <p:cNvPr id="139" name="Google Shape;139;p8: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150.statcan.gc.ca/t1/tbl1/en/tv.action?pid=1210011901" TargetMode="Externa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150.statcan.gc.ca/t1/tbl1/en/cv.action?pid=3610059901" TargetMode="External"/><Relationship Id="rId5" Type="http://schemas.openxmlformats.org/officeDocument/2006/relationships/hyperlink" Target="https://www150.statcan.gc.ca/n1/daily-quotidien/190502/dq190502a-eng.htm" TargetMode="External"/><Relationship Id="rId4" Type="http://schemas.openxmlformats.org/officeDocument/2006/relationships/hyperlink" Target="https://www.cbc.ca/news/health/cannabis-use-statistics-canada-1.51211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can.gc.ca/eng/mystatcan/login?HPA=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150.statcan.gc.ca/n1/dai-quo/cal1-eng.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tionalpost.com/news/politics/snc-failure-to-secure-deferred-prosecution-comes-after-years-of-legal-fights-lobbying-blit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lobbycanada.gc.ca/eic/site/012.nsf/eng/h_00950.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bc.ca/news/canada/toronto/ontario-proud-election-advertising-spending-1.494121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lections.on.ca/e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c.ca/news/politics/grenier-conservative-leadership-index-1.409586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davidmckie.com/Instructions%20for%20downloading%20Elections%20Canada%20leadership%20contestant%20campaign%20contribution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davidmckie.com/Summing%20and%20Counting%20in%20Google%20Sheets%20using%20political%20donations%20data.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ostmedia.com/2018/03/20/political-donations-database-allows-canadians-to-follow-the-mone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ecial.nationalpost.com/follow-the-money/databa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avidmckie.com/the-best-of-open-da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anada.ca/en/treasury-board-secretariat/services/access-information-privacy/access-information/request-information.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re.org/resource-center/listservs/subscribe-nicar-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upcanada.com/catalog/9780199020065.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davidmckie.com/data-journalism-training-program/" TargetMode="External"/><Relationship Id="rId4" Type="http://schemas.openxmlformats.org/officeDocument/2006/relationships/hyperlink" Target="https://www.benlcollins.com/spreadsheets/how-to-use-google-sheets/#thr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bc.ca/news/canada/calgary/calgary-playground-zones-top-10-ticket-locations-1.513018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ampabay.com/projects/2016/public-safety/walmart-police/" TargetMode="External"/><Relationship Id="rId5" Type="http://schemas.openxmlformats.org/officeDocument/2006/relationships/hyperlink" Target="https://www.cbc.ca/news/health/implanted-files-medical-devices-icij-1.4909196" TargetMode="External"/><Relationship Id="rId4" Type="http://schemas.openxmlformats.org/officeDocument/2006/relationships/hyperlink" Target="https://www.project44.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can.gc.ca/eng/sc/video/howt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bc.ca/news/canada/toronto/statistics-canada-2017-hate-crime-numbers-1.4925399"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150.statcan.gc.ca/t1/tbl1/en/tv.action?pid=1410028701" TargetMode="External"/><Relationship Id="rId5" Type="http://schemas.openxmlformats.org/officeDocument/2006/relationships/hyperlink" Target="https://www.cbc.ca/news/business/canada-jobs-unemployment-rate-full-time-work-1.4814183" TargetMode="External"/><Relationship Id="rId4" Type="http://schemas.openxmlformats.org/officeDocument/2006/relationships/hyperlink" Target="https://www150.statcan.gc.ca/n1/daily-quotidien/181129/dq181129a-e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18475"/>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90" name="Google Shape;90;p13"/>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91" name="Google Shape;91;p13"/>
          <p:cNvPicPr preferRelativeResize="0"/>
          <p:nvPr/>
        </p:nvPicPr>
        <p:blipFill>
          <a:blip r:embed="rId4">
            <a:alphaModFix/>
          </a:blip>
          <a:stretch>
            <a:fillRect/>
          </a:stretch>
        </p:blipFill>
        <p:spPr>
          <a:xfrm>
            <a:off x="6963747" y="4827250"/>
            <a:ext cx="1659925" cy="171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74639"/>
            <a:ext cx="8229600" cy="82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Applying what we’ve learned with more </a:t>
            </a:r>
            <a:r>
              <a:rPr lang="en-CA" sz="3000" i="0" u="none" strike="noStrike" cap="none" dirty="0" err="1">
                <a:solidFill>
                  <a:srgbClr val="FF0000"/>
                </a:solidFill>
                <a:latin typeface="Roboto Thin"/>
                <a:ea typeface="Roboto Thin"/>
                <a:cs typeface="Roboto Thin"/>
                <a:sym typeface="Roboto Thin"/>
              </a:rPr>
              <a:t>Statscan</a:t>
            </a:r>
            <a:r>
              <a:rPr lang="en-CA" sz="3000" dirty="0">
                <a:solidFill>
                  <a:srgbClr val="FF0000"/>
                </a:solidFill>
                <a:latin typeface="Roboto Thin"/>
                <a:ea typeface="Roboto Thin"/>
                <a:cs typeface="Roboto Thin"/>
                <a:sym typeface="Roboto Thin"/>
              </a:rPr>
              <a:t> </a:t>
            </a:r>
            <a:r>
              <a:rPr lang="en-CA" sz="3000" i="0" u="none" strike="noStrike" cap="none" dirty="0">
                <a:solidFill>
                  <a:srgbClr val="FF0000"/>
                </a:solidFill>
                <a:latin typeface="Roboto Thin"/>
                <a:ea typeface="Roboto Thin"/>
                <a:cs typeface="Roboto Thin"/>
                <a:sym typeface="Roboto Thin"/>
              </a:rPr>
              <a:t>Tables</a:t>
            </a:r>
            <a:endParaRPr sz="3000" i="0" u="none" strike="noStrike" cap="none" dirty="0">
              <a:solidFill>
                <a:srgbClr val="FF0000"/>
              </a:solidFill>
              <a:latin typeface="Roboto Thin"/>
              <a:ea typeface="Roboto Thin"/>
              <a:cs typeface="Roboto Thin"/>
              <a:sym typeface="Roboto Thin"/>
            </a:endParaRPr>
          </a:p>
        </p:txBody>
      </p:sp>
      <p:sp>
        <p:nvSpPr>
          <p:cNvPr id="155" name="Google Shape;155;p22"/>
          <p:cNvSpPr txBox="1">
            <a:spLocks noGrp="1"/>
          </p:cNvSpPr>
          <p:nvPr>
            <p:ph type="body" idx="1"/>
          </p:nvPr>
        </p:nvSpPr>
        <p:spPr>
          <a:xfrm>
            <a:off x="457200" y="1300163"/>
            <a:ext cx="8229600" cy="5557837"/>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CA" dirty="0" err="1">
                <a:hlinkClick r:id="rId3"/>
              </a:rPr>
              <a:t>Story:</a:t>
            </a:r>
            <a:r>
              <a:rPr lang="en-CA" dirty="0" err="1">
                <a:hlinkClick r:id="rId4"/>
              </a:rPr>
              <a:t>First-time</a:t>
            </a:r>
            <a:r>
              <a:rPr lang="en-CA" dirty="0">
                <a:hlinkClick r:id="rId4"/>
              </a:rPr>
              <a:t> cannabis use up after legalization, StatsCan reports</a:t>
            </a:r>
            <a:endParaRPr lang="en-CA" dirty="0"/>
          </a:p>
          <a:p>
            <a:pPr marL="342900" indent="-342900">
              <a:spcBef>
                <a:spcPts val="0"/>
              </a:spcBef>
              <a:buSzPts val="2400"/>
            </a:pPr>
            <a:endParaRPr lang="en-CA" dirty="0">
              <a:hlinkClick r:id="rId3"/>
            </a:endParaRPr>
          </a:p>
          <a:p>
            <a:pPr marL="342900" indent="-342900">
              <a:spcBef>
                <a:spcPts val="0"/>
              </a:spcBef>
              <a:buSzPts val="2400"/>
            </a:pPr>
            <a:r>
              <a:rPr lang="en-CA" dirty="0">
                <a:hlinkClick r:id="rId5"/>
              </a:rPr>
              <a:t>National Cannabis Survey, first quarter 2019</a:t>
            </a:r>
            <a:endParaRPr lang="en-CA" dirty="0"/>
          </a:p>
          <a:p>
            <a:pPr marL="342900" indent="-342900">
              <a:spcBef>
                <a:spcPts val="0"/>
              </a:spcBef>
              <a:buSzPts val="2400"/>
            </a:pPr>
            <a:endParaRPr lang="en-CA" dirty="0">
              <a:hlinkClick r:id="rId3"/>
            </a:endParaRPr>
          </a:p>
          <a:p>
            <a:pPr marL="342900" indent="-342900">
              <a:spcBef>
                <a:spcPts val="0"/>
              </a:spcBef>
              <a:buSzPts val="2400"/>
            </a:pPr>
            <a:r>
              <a:rPr lang="en-CA" dirty="0">
                <a:hlinkClick r:id="rId3"/>
              </a:rPr>
              <a:t>Data: International merchandise trade by province, commodity, and Principal Trading Partners (x 1,000)</a:t>
            </a:r>
            <a:endParaRPr lang="en-CA" dirty="0"/>
          </a:p>
          <a:p>
            <a:pPr marL="342900" indent="-342900">
              <a:spcBef>
                <a:spcPts val="0"/>
              </a:spcBef>
              <a:buSzPts val="2400"/>
            </a:pPr>
            <a:endParaRPr lang="en-CA" dirty="0"/>
          </a:p>
          <a:p>
            <a:pPr marL="342900" indent="-342900">
              <a:spcBef>
                <a:spcPts val="0"/>
              </a:spcBef>
              <a:buSzPts val="2400"/>
            </a:pPr>
            <a:r>
              <a:rPr lang="en-CA" dirty="0">
                <a:hlinkClick r:id="rId6"/>
              </a:rPr>
              <a:t>Cannabis industry production account (x 1,000,000) </a:t>
            </a:r>
            <a:endParaRPr lang="en-CA" dirty="0"/>
          </a:p>
          <a:p>
            <a:pPr marL="0" indent="0">
              <a:spcBef>
                <a:spcPts val="0"/>
              </a:spcBef>
              <a:buSzPts val="2400"/>
              <a:buNone/>
            </a:pPr>
            <a:endParaRPr lang="en-CA" sz="2400" dirty="0"/>
          </a:p>
          <a:p>
            <a:pPr marL="342900" indent="-342900">
              <a:spcBef>
                <a:spcPts val="0"/>
              </a:spcBef>
              <a:buSzPts val="2400"/>
            </a:pP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br>
              <a:rPr lang="en-CA"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pic>
        <p:nvPicPr>
          <p:cNvPr id="156" name="Google Shape;156;p22"/>
          <p:cNvPicPr preferRelativeResize="0"/>
          <p:nvPr/>
        </p:nvPicPr>
        <p:blipFill>
          <a:blip r:embed="rId7">
            <a:alphaModFix/>
          </a:blip>
          <a:stretch>
            <a:fillRect/>
          </a:stretch>
        </p:blipFill>
        <p:spPr>
          <a:xfrm rot="-1129222">
            <a:off x="6477014" y="4976565"/>
            <a:ext cx="2510189" cy="1388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Statistics Canada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62" name="Google Shape;162;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sng" strike="noStrike" cap="none" dirty="0">
                <a:solidFill>
                  <a:schemeClr val="hlink"/>
                </a:solidFill>
                <a:latin typeface="Proxima Nova"/>
                <a:ea typeface="Proxima Nova"/>
                <a:cs typeface="Proxima Nova"/>
                <a:sym typeface="Proxima Nova"/>
                <a:hlinkClick r:id="rId3"/>
              </a:rPr>
              <a:t>Create an account </a:t>
            </a:r>
            <a:r>
              <a:rPr lang="en-CA" sz="2400" i="0" u="none" strike="noStrike" cap="none" dirty="0">
                <a:solidFill>
                  <a:schemeClr val="dk1"/>
                </a:solidFill>
                <a:latin typeface="Proxima Nova"/>
                <a:ea typeface="Proxima Nova"/>
                <a:cs typeface="Proxima Nova"/>
                <a:sym typeface="Proxima Nova"/>
              </a:rPr>
              <a:t> that automatically notifies you when there are releases on specific topics and </a:t>
            </a:r>
            <a:r>
              <a:rPr lang="en-CA" sz="2400" i="0" u="sng" strike="noStrike" cap="none" dirty="0">
                <a:solidFill>
                  <a:schemeClr val="hlink"/>
                </a:solidFill>
                <a:latin typeface="Proxima Nova"/>
                <a:ea typeface="Proxima Nova"/>
                <a:cs typeface="Proxima Nova"/>
                <a:sym typeface="Proxima Nova"/>
                <a:hlinkClick r:id="rId4"/>
              </a:rPr>
              <a:t>download a PDF </a:t>
            </a:r>
            <a:r>
              <a:rPr lang="en-CA" sz="2400" i="0" u="none" strike="noStrike" cap="none" dirty="0">
                <a:solidFill>
                  <a:schemeClr val="dk1"/>
                </a:solidFill>
                <a:latin typeface="Proxima Nova"/>
                <a:ea typeface="Proxima Nova"/>
                <a:cs typeface="Proxima Nova"/>
                <a:sym typeface="Proxima Nova"/>
              </a:rPr>
              <a:t>of release dates for key economic indicators.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Identify a list of experts within Statistics Canada who can help with your analysis.</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63" name="Google Shape;163;p23"/>
          <p:cNvPicPr preferRelativeResize="0"/>
          <p:nvPr/>
        </p:nvPicPr>
        <p:blipFill>
          <a:blip r:embed="rId5">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Follow-up </a:t>
            </a:r>
            <a:r>
              <a:rPr lang="en-CA" sz="3000">
                <a:solidFill>
                  <a:srgbClr val="FF0000"/>
                </a:solidFill>
                <a:latin typeface="Roboto Thin"/>
                <a:ea typeface="Roboto Thin"/>
                <a:cs typeface="Roboto Thin"/>
                <a:sym typeface="Roboto Thin"/>
              </a:rPr>
              <a:t>E</a:t>
            </a:r>
            <a:r>
              <a:rPr lang="en-CA" sz="3000" i="0" u="none" strike="noStrike" cap="none">
                <a:solidFill>
                  <a:srgbClr val="FF0000"/>
                </a:solidFill>
                <a:latin typeface="Roboto Thin"/>
                <a:ea typeface="Roboto Thin"/>
                <a:cs typeface="Roboto Thin"/>
                <a:sym typeface="Roboto Thin"/>
              </a:rPr>
              <a:t>xercises</a:t>
            </a:r>
            <a:endParaRPr sz="3000">
              <a:solidFill>
                <a:srgbClr val="FF0000"/>
              </a:solidFill>
              <a:latin typeface="Roboto Thin"/>
              <a:ea typeface="Roboto Thin"/>
              <a:cs typeface="Roboto Thin"/>
              <a:sym typeface="Roboto Thin"/>
            </a:endParaRPr>
          </a:p>
        </p:txBody>
      </p:sp>
      <p:sp>
        <p:nvSpPr>
          <p:cNvPr id="169" name="Google Shape;16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Keep track of a StatCan release of a key economic indicator and pitch a same-day story.</a:t>
            </a:r>
            <a:endParaRPr sz="2400">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Find a way to work some of the StatCan information into the context for a story, interview or visualization. </a:t>
            </a:r>
            <a:endParaRPr sz="2400">
              <a:latin typeface="Proxima Nova"/>
              <a:ea typeface="Proxima Nova"/>
              <a:cs typeface="Proxima Nova"/>
              <a:sym typeface="Proxima Nova"/>
            </a:endParaRPr>
          </a:p>
        </p:txBody>
      </p:sp>
      <p:pic>
        <p:nvPicPr>
          <p:cNvPr id="170" name="Google Shape;170;p24"/>
          <p:cNvPicPr preferRelativeResize="0"/>
          <p:nvPr/>
        </p:nvPicPr>
        <p:blipFill>
          <a:blip r:embed="rId3">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Lobbying </a:t>
            </a:r>
            <a:r>
              <a:rPr lang="en-CA" sz="3000" dirty="0">
                <a:solidFill>
                  <a:srgbClr val="FF0000"/>
                </a:solidFill>
                <a:latin typeface="Roboto Thin"/>
                <a:ea typeface="Roboto Thin"/>
                <a:cs typeface="Roboto Thin"/>
                <a:sym typeface="Roboto Thin"/>
              </a:rPr>
              <a:t>S</a:t>
            </a:r>
            <a:r>
              <a:rPr lang="en-CA" sz="3000" i="0" u="none" strike="noStrike" cap="none" dirty="0">
                <a:solidFill>
                  <a:srgbClr val="FF0000"/>
                </a:solidFill>
                <a:latin typeface="Roboto Thin"/>
                <a:ea typeface="Roboto Thin"/>
                <a:cs typeface="Roboto Thin"/>
                <a:sym typeface="Roboto Thin"/>
              </a:rPr>
              <a:t>tories</a:t>
            </a:r>
            <a:endParaRPr sz="3000" dirty="0">
              <a:solidFill>
                <a:srgbClr val="FF0000"/>
              </a:solidFill>
              <a:latin typeface="Roboto Thin"/>
              <a:ea typeface="Roboto Thin"/>
              <a:cs typeface="Roboto Thin"/>
              <a:sym typeface="Roboto Thin"/>
            </a:endParaRPr>
          </a:p>
        </p:txBody>
      </p:sp>
      <p:sp>
        <p:nvSpPr>
          <p:cNvPr id="177" name="Google Shape;177;p25"/>
          <p:cNvSpPr txBox="1">
            <a:spLocks noGrp="1"/>
          </p:cNvSpPr>
          <p:nvPr>
            <p:ph type="body" idx="1"/>
          </p:nvPr>
        </p:nvSpPr>
        <p:spPr>
          <a:xfrm>
            <a:off x="457200" y="1600201"/>
            <a:ext cx="8435280" cy="4493096"/>
          </a:xfrm>
          <a:prstGeom prst="rect">
            <a:avLst/>
          </a:prstGeom>
          <a:noFill/>
          <a:ln>
            <a:noFill/>
          </a:ln>
        </p:spPr>
        <p:txBody>
          <a:bodyPr spcFirstLastPara="1" wrap="square" lIns="91425" tIns="45700" rIns="91425" bIns="45700" anchor="t" anchorCtr="0">
            <a:noAutofit/>
          </a:bodyPr>
          <a:lstStyle/>
          <a:p>
            <a:pPr marL="342900" lvl="0" indent="-292100">
              <a:spcBef>
                <a:spcPts val="0"/>
              </a:spcBef>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a:t>
            </a:r>
            <a:r>
              <a:rPr lang="en-CA" sz="2400" dirty="0">
                <a:hlinkClick r:id="rId3"/>
              </a:rPr>
              <a:t>https://nationalpost.com/news/politics/snc-failure-to-secure-deferred-prosecution-comes-after-years-of-legal-fights-lobbying-blitz</a:t>
            </a:r>
            <a:endParaRPr lang="en-CA" sz="2400" dirty="0"/>
          </a:p>
          <a:p>
            <a:pPr marL="342900" lvl="0" indent="-292100">
              <a:spcBef>
                <a:spcPts val="0"/>
              </a:spcBef>
              <a:buSzPts val="2400"/>
              <a:buFont typeface="Proxima Nova"/>
              <a:buChar char="•"/>
            </a:pPr>
            <a:endParaRPr sz="2400" i="0" u="none" strike="noStrike" cap="none" dirty="0">
              <a:solidFill>
                <a:schemeClr val="dk1"/>
              </a:solidFill>
              <a:latin typeface="Proxima Nova"/>
              <a:ea typeface="Proxima Nova"/>
              <a:cs typeface="Proxima Nova"/>
              <a:sym typeface="Proxima Nova"/>
            </a:endParaRPr>
          </a:p>
          <a:p>
            <a:pPr marL="342900" lvl="0" indent="-292100">
              <a:buSzPts val="2400"/>
              <a:buFont typeface="Proxima Nova"/>
              <a:buChar char="•"/>
            </a:pPr>
            <a:r>
              <a:rPr lang="en-CA" sz="2400" dirty="0">
                <a:latin typeface="Proxima Nova"/>
                <a:ea typeface="Proxima Nova"/>
                <a:cs typeface="Proxima Nova"/>
                <a:sym typeface="Proxima Nova"/>
              </a:rPr>
              <a:t>Website With D</a:t>
            </a:r>
            <a:r>
              <a:rPr lang="en-CA" sz="2400" i="0" u="none" strike="noStrike" cap="none" dirty="0">
                <a:solidFill>
                  <a:schemeClr val="dk1"/>
                </a:solidFill>
                <a:latin typeface="Proxima Nova"/>
                <a:ea typeface="Proxima Nova"/>
                <a:cs typeface="Proxima Nova"/>
                <a:sym typeface="Proxima Nova"/>
              </a:rPr>
              <a:t>ata: </a:t>
            </a:r>
            <a:r>
              <a:rPr lang="en-CA" sz="2400" dirty="0">
                <a:hlinkClick r:id="rId4"/>
              </a:rPr>
              <a:t>https://lobbycanada.gc.ca/eic/site/012.nsf/eng/h_00950.html</a:t>
            </a:r>
            <a:r>
              <a:rPr lang="en-CA" sz="2400" i="0" u="none" strike="noStrike" cap="none" dirty="0">
                <a:solidFill>
                  <a:schemeClr val="dk1"/>
                </a:solidFill>
                <a:latin typeface="Proxima Nova"/>
                <a:ea typeface="Proxima Nova"/>
                <a:cs typeface="Proxima Nova"/>
                <a:sym typeface="Proxima Nova"/>
              </a:rPr>
              <a:t> </a:t>
            </a:r>
          </a:p>
          <a:p>
            <a:pPr marL="342900" lvl="0" indent="-292100">
              <a:buSzPts val="2400"/>
              <a:buFont typeface="Proxima Nova"/>
              <a:buChar char="•"/>
            </a:pP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1"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78" name="Google Shape;178;p25"/>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Applying </a:t>
            </a:r>
            <a:r>
              <a:rPr lang="en-CA" sz="3000" dirty="0">
                <a:solidFill>
                  <a:srgbClr val="FF0000"/>
                </a:solidFill>
                <a:latin typeface="Roboto Thin"/>
                <a:ea typeface="Roboto Thin"/>
                <a:cs typeface="Roboto Thin"/>
                <a:sym typeface="Roboto Thin"/>
              </a:rPr>
              <a:t>W</a:t>
            </a:r>
            <a:r>
              <a:rPr lang="en-CA" sz="3000" i="0" u="none" strike="noStrike" cap="none" dirty="0">
                <a:solidFill>
                  <a:srgbClr val="FF0000"/>
                </a:solidFill>
                <a:latin typeface="Roboto Thin"/>
                <a:ea typeface="Roboto Thin"/>
                <a:cs typeface="Roboto Thin"/>
                <a:sym typeface="Roboto Thin"/>
              </a:rPr>
              <a:t>hat </a:t>
            </a:r>
            <a:r>
              <a:rPr lang="en-CA" sz="3000" dirty="0">
                <a:solidFill>
                  <a:srgbClr val="FF0000"/>
                </a:solidFill>
                <a:latin typeface="Roboto Thin"/>
                <a:ea typeface="Roboto Thin"/>
                <a:cs typeface="Roboto Thin"/>
                <a:sym typeface="Roboto Thin"/>
              </a:rPr>
              <a:t>W</a:t>
            </a:r>
            <a:r>
              <a:rPr lang="en-CA" sz="3000" i="0" u="none" strike="noStrike" cap="none" dirty="0">
                <a:solidFill>
                  <a:srgbClr val="FF0000"/>
                </a:solidFill>
                <a:latin typeface="Roboto Thin"/>
                <a:ea typeface="Roboto Thin"/>
                <a:cs typeface="Roboto Thin"/>
                <a:sym typeface="Roboto Thin"/>
              </a:rPr>
              <a:t>e’ve </a:t>
            </a:r>
            <a:r>
              <a:rPr lang="en-CA" sz="3000" dirty="0">
                <a:solidFill>
                  <a:srgbClr val="FF0000"/>
                </a:solidFill>
                <a:latin typeface="Roboto Thin"/>
                <a:ea typeface="Roboto Thin"/>
                <a:cs typeface="Roboto Thin"/>
                <a:sym typeface="Roboto Thin"/>
              </a:rPr>
              <a:t>L</a:t>
            </a:r>
            <a:r>
              <a:rPr lang="en-CA" sz="3000" i="0" u="none" strike="noStrike" cap="none" dirty="0">
                <a:solidFill>
                  <a:srgbClr val="FF0000"/>
                </a:solidFill>
                <a:latin typeface="Roboto Thin"/>
                <a:ea typeface="Roboto Thin"/>
                <a:cs typeface="Roboto Thin"/>
                <a:sym typeface="Roboto Thin"/>
              </a:rPr>
              <a:t>earned </a:t>
            </a:r>
            <a:endParaRPr sz="3000" i="0" u="none" strike="noStrike" cap="none" dirty="0">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with Lobbying Data</a:t>
            </a:r>
            <a:endParaRPr sz="3000" dirty="0">
              <a:solidFill>
                <a:srgbClr val="FF0000"/>
              </a:solidFill>
              <a:latin typeface="Roboto Thin"/>
              <a:ea typeface="Roboto Thin"/>
              <a:cs typeface="Roboto Thin"/>
              <a:sym typeface="Roboto Thin"/>
            </a:endParaRPr>
          </a:p>
        </p:txBody>
      </p:sp>
      <p:sp>
        <p:nvSpPr>
          <p:cNvPr id="185" name="Google Shape;185;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r>
              <a:rPr lang="en-CA" sz="3200" b="0" i="0" u="none" strike="noStrike" cap="none" dirty="0">
                <a:solidFill>
                  <a:schemeClr val="dk1"/>
                </a:solidFill>
                <a:latin typeface="Calibri"/>
                <a:ea typeface="Calibri"/>
                <a:cs typeface="Calibri"/>
                <a:sym typeface="Calibri"/>
              </a:rPr>
              <a:t>Story: </a:t>
            </a:r>
            <a:r>
              <a:rPr lang="en-CA" dirty="0">
                <a:hlinkClick r:id="rId3"/>
              </a:rPr>
              <a:t>Corporations fuelled Ontario </a:t>
            </a:r>
            <a:r>
              <a:rPr lang="en-CA" dirty="0" err="1">
                <a:hlinkClick r:id="rId3"/>
              </a:rPr>
              <a:t>Proud's</a:t>
            </a:r>
            <a:r>
              <a:rPr lang="en-CA" dirty="0">
                <a:hlinkClick r:id="rId3"/>
              </a:rPr>
              <a:t> pro-PC election spending</a:t>
            </a:r>
          </a:p>
          <a:p>
            <a:r>
              <a:rPr lang="en-CA" dirty="0">
                <a:hlinkClick r:id="rId3"/>
              </a:rPr>
              <a:t>Social Sharing</a:t>
            </a:r>
            <a:br>
              <a:rPr lang="en-CA" dirty="0"/>
            </a:br>
            <a:endParaRPr sz="3200" b="0" i="0" u="none" strike="noStrike" cap="none" dirty="0">
              <a:solidFill>
                <a:schemeClr val="dk1"/>
              </a:solidFill>
              <a:latin typeface="Calibri"/>
              <a:ea typeface="Calibri"/>
              <a:cs typeface="Calibri"/>
              <a:sym typeface="Calibri"/>
            </a:endParaRPr>
          </a:p>
          <a:p>
            <a:pPr marL="342900" lvl="0" indent="-342900"/>
            <a:r>
              <a:rPr lang="en-CA" sz="3200" b="0" i="0" u="none" strike="noStrike" cap="none" dirty="0">
                <a:solidFill>
                  <a:schemeClr val="dk1"/>
                </a:solidFill>
                <a:latin typeface="Calibri"/>
                <a:ea typeface="Calibri"/>
                <a:cs typeface="Calibri"/>
                <a:sym typeface="Calibri"/>
              </a:rPr>
              <a:t>Website: </a:t>
            </a:r>
            <a:r>
              <a:rPr lang="en-CA" dirty="0">
                <a:hlinkClick r:id="rId4"/>
              </a:rPr>
              <a:t>Elections Ontario donations data</a:t>
            </a:r>
            <a:endParaRPr sz="3200" b="0" i="0" u="none" strike="noStrike" cap="none" dirty="0">
              <a:solidFill>
                <a:schemeClr val="dk1"/>
              </a:solidFill>
              <a:latin typeface="Calibri"/>
              <a:ea typeface="Calibri"/>
              <a:cs typeface="Calibri"/>
              <a:sym typeface="Calibri"/>
            </a:endParaRPr>
          </a:p>
        </p:txBody>
      </p:sp>
      <p:pic>
        <p:nvPicPr>
          <p:cNvPr id="186" name="Google Shape;186;p26"/>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74900" y="30206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What We Learned!</a:t>
            </a:r>
            <a:endParaRPr sz="3000">
              <a:solidFill>
                <a:srgbClr val="FF0000"/>
              </a:solidFill>
              <a:latin typeface="Roboto Thin"/>
              <a:ea typeface="Roboto Thin"/>
              <a:cs typeface="Roboto Thin"/>
              <a:sym typeface="Roboto Thin"/>
            </a:endParaRPr>
          </a:p>
        </p:txBody>
      </p:sp>
      <p:sp>
        <p:nvSpPr>
          <p:cNvPr id="193" name="Google Shape;19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sort and filter Statistics Canada data.</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a:t>
            </a:r>
            <a:r>
              <a:rPr lang="en-CA" sz="2400" dirty="0">
                <a:latin typeface="Proxima Nova"/>
                <a:ea typeface="Proxima Nova"/>
                <a:cs typeface="Proxima Nova"/>
                <a:sym typeface="Proxima Nova"/>
              </a:rPr>
              <a:t> to</a:t>
            </a:r>
            <a:r>
              <a:rPr lang="en-CA" sz="2400" i="0" u="none" strike="noStrike" cap="none" dirty="0">
                <a:solidFill>
                  <a:schemeClr val="dk1"/>
                </a:solidFill>
                <a:latin typeface="Proxima Nova"/>
                <a:ea typeface="Proxima Nova"/>
                <a:cs typeface="Proxima Nova"/>
                <a:sym typeface="Proxima Nova"/>
              </a:rPr>
              <a:t> download the data into a spreadsheet for continued analysis.</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a:t>
            </a:r>
            <a:r>
              <a:rPr lang="en-CA" sz="2400" dirty="0">
                <a:latin typeface="Proxima Nova"/>
                <a:ea typeface="Proxima Nova"/>
                <a:cs typeface="Proxima Nova"/>
                <a:sym typeface="Proxima Nova"/>
              </a:rPr>
              <a:t>navigate</a:t>
            </a:r>
            <a:r>
              <a:rPr lang="en-CA" sz="2400" i="0" u="none" strike="noStrike" cap="none" dirty="0">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dirty="0">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sort and filter lobbying and political donation data.</a:t>
            </a:r>
            <a:endParaRPr sz="2400" i="0" u="none" strike="noStrike" cap="none" dirty="0">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Discussed</a:t>
            </a:r>
            <a:r>
              <a:rPr lang="en-CA" sz="2400" i="0" u="none" strike="noStrike" cap="none" dirty="0">
                <a:solidFill>
                  <a:schemeClr val="dk1"/>
                </a:solidFill>
                <a:latin typeface="Proxima Nova"/>
                <a:ea typeface="Proxima Nova"/>
                <a:cs typeface="Proxima Nova"/>
                <a:sym typeface="Proxima Nova"/>
              </a:rPr>
              <a:t> strong story pitches based on the data you've analyzed.</a:t>
            </a:r>
            <a:endParaRPr sz="2400" dirty="0">
              <a:latin typeface="Proxima Nova"/>
              <a:ea typeface="Proxima Nova"/>
              <a:cs typeface="Proxima Nova"/>
              <a:sym typeface="Proxima Nova"/>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p:txBody>
      </p:sp>
      <p:pic>
        <p:nvPicPr>
          <p:cNvPr id="194" name="Google Shape;194;p27"/>
          <p:cNvPicPr preferRelativeResize="0"/>
          <p:nvPr/>
        </p:nvPicPr>
        <p:blipFill>
          <a:blip r:embed="rId3">
            <a:alphaModFix/>
          </a:blip>
          <a:stretch>
            <a:fillRect/>
          </a:stretch>
        </p:blipFill>
        <p:spPr>
          <a:xfrm>
            <a:off x="3331450" y="4575025"/>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Follow-up exercises</a:t>
            </a:r>
            <a:endParaRPr sz="3000" dirty="0">
              <a:solidFill>
                <a:srgbClr val="FF0000"/>
              </a:solidFill>
              <a:latin typeface="Roboto Thin"/>
              <a:ea typeface="Roboto Thin"/>
              <a:cs typeface="Roboto Thin"/>
              <a:sym typeface="Roboto Thin"/>
            </a:endParaRPr>
          </a:p>
        </p:txBody>
      </p:sp>
      <p:sp>
        <p:nvSpPr>
          <p:cNvPr id="200" name="Google Shape;20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you’ve filed your main story based on the newest </a:t>
            </a:r>
            <a:r>
              <a:rPr lang="en-CA" sz="2400" dirty="0">
                <a:latin typeface="Proxima Nova"/>
                <a:ea typeface="Proxima Nova"/>
                <a:cs typeface="Proxima Nova"/>
                <a:sym typeface="Proxima Nova"/>
              </a:rPr>
              <a:t>lobbying and political donation</a:t>
            </a:r>
            <a:r>
              <a:rPr lang="en-CA" sz="2400" i="0" u="none" strike="noStrike" cap="none" dirty="0">
                <a:solidFill>
                  <a:schemeClr val="dk1"/>
                </a:solidFill>
                <a:latin typeface="Proxima Nova"/>
                <a:ea typeface="Proxima Nova"/>
                <a:cs typeface="Proxima Nova"/>
                <a:sym typeface="Proxima Nova"/>
              </a:rPr>
              <a:t> data, continue to drill down using a bit of spare time you’ve carved out for yourself.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worksheets in your Google Sheet for the various institutions of interest, such as hospitals, municipalities and school boards.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 increasing number of employees like police constables and nurses, who typically earn less than $100,000 a year, may indicate more of them are working overtime, thus straining municipal budgets.</a:t>
            </a:r>
            <a:endParaRPr sz="2400" dirty="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3959"/>
            </a:pPr>
            <a:r>
              <a:rPr lang="en-CA" sz="3000" i="0" u="none" strike="noStrike" cap="none" dirty="0">
                <a:solidFill>
                  <a:srgbClr val="FF0000"/>
                </a:solidFill>
                <a:latin typeface="Roboto Thin"/>
                <a:ea typeface="Roboto Thin"/>
                <a:cs typeface="Roboto Thin"/>
                <a:sym typeface="Roboto Thin"/>
              </a:rPr>
              <a:t>Workflow ideas for </a:t>
            </a:r>
            <a:br>
              <a:rPr lang="en-CA" sz="3000" i="0" u="none" strike="noStrike" cap="none" dirty="0">
                <a:solidFill>
                  <a:srgbClr val="FF0000"/>
                </a:solidFill>
                <a:latin typeface="Roboto Thin"/>
                <a:ea typeface="Roboto Thin"/>
                <a:cs typeface="Roboto Thin"/>
                <a:sym typeface="Roboto Thin"/>
              </a:rPr>
            </a:br>
            <a:r>
              <a:rPr lang="en-CA" sz="3000" dirty="0">
                <a:solidFill>
                  <a:srgbClr val="FF0000"/>
                </a:solidFill>
                <a:latin typeface="Roboto Thin"/>
                <a:ea typeface="Roboto Thin"/>
                <a:cs typeface="Roboto Thin"/>
                <a:sym typeface="Roboto Thin"/>
              </a:rPr>
              <a:t>using data we </a:t>
            </a:r>
            <a:r>
              <a:rPr lang="en-CA" sz="3000" i="0" u="none" strike="noStrike" cap="none" dirty="0">
                <a:solidFill>
                  <a:srgbClr val="FF0000"/>
                </a:solidFill>
                <a:latin typeface="Roboto Thin"/>
                <a:ea typeface="Roboto Thin"/>
                <a:cs typeface="Roboto Thin"/>
                <a:sym typeface="Roboto Thin"/>
              </a:rPr>
              <a:t>have examined so far</a:t>
            </a:r>
            <a:endParaRPr sz="3000" dirty="0">
              <a:solidFill>
                <a:srgbClr val="FF0000"/>
              </a:solidFill>
              <a:latin typeface="Roboto Thin"/>
              <a:ea typeface="Roboto Thin"/>
              <a:cs typeface="Roboto Thin"/>
              <a:sym typeface="Roboto Thin"/>
            </a:endParaRPr>
          </a:p>
        </p:txBody>
      </p:sp>
      <p:sp>
        <p:nvSpPr>
          <p:cNvPr id="206" name="Google Shape;20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out the release schedule for the data</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To prepare, download the previous years’ datasets, using the same techniques we’ve learned. </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the new data is uploaded, update your dataset and use techniques to go beyond who made the most. For instance, filter for local institutions like hospitals, school boards and municipalities to find categories of employees on the lists</a:t>
            </a:r>
            <a:endParaRPr sz="2400" dirty="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ctrTitle"/>
          </p:nvPr>
        </p:nvSpPr>
        <p:spPr>
          <a:xfrm>
            <a:off x="685800" y="532200"/>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213" name="Google Shape;213;p30"/>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214" name="Google Shape;214;p30"/>
          <p:cNvPicPr preferRelativeResize="0"/>
          <p:nvPr/>
        </p:nvPicPr>
        <p:blipFill>
          <a:blip r:embed="rId4">
            <a:alphaModFix/>
          </a:blip>
          <a:stretch>
            <a:fillRect/>
          </a:stretch>
        </p:blipFill>
        <p:spPr>
          <a:xfrm>
            <a:off x="6948497" y="4796025"/>
            <a:ext cx="1619425" cy="16707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Objectives for Day 2</a:t>
            </a:r>
            <a:endParaRPr sz="3000" b="0" i="0" u="none" strike="noStrike" cap="none">
              <a:solidFill>
                <a:schemeClr val="dk1"/>
              </a:solidFill>
              <a:latin typeface="Calibri"/>
              <a:ea typeface="Calibri"/>
              <a:cs typeface="Calibri"/>
              <a:sym typeface="Calibri"/>
            </a:endParaRPr>
          </a:p>
        </p:txBody>
      </p:sp>
      <p:sp>
        <p:nvSpPr>
          <p:cNvPr id="221" name="Google Shape;221;p31"/>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mine stories from the analysis of datasets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find data online</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Strategies for incorporating these skills into your workflow</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22" name="Google Shape;222;p31"/>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332973"/>
            <a:ext cx="8229600" cy="98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dirty="0">
                <a:solidFill>
                  <a:srgbClr val="FF0000"/>
                </a:solidFill>
                <a:latin typeface="Roboto Thin"/>
                <a:ea typeface="Roboto Thin"/>
                <a:cs typeface="Roboto Thin"/>
                <a:sym typeface="Roboto Thin"/>
              </a:rPr>
              <a:t>O</a:t>
            </a:r>
            <a:r>
              <a:rPr lang="en-CA" sz="3600" dirty="0">
                <a:solidFill>
                  <a:srgbClr val="FF0000"/>
                </a:solidFill>
                <a:latin typeface="Roboto Thin"/>
                <a:ea typeface="Roboto Thin"/>
                <a:cs typeface="Roboto Thin"/>
                <a:sym typeface="Roboto Thin"/>
              </a:rPr>
              <a:t>bjectives for</a:t>
            </a:r>
            <a:r>
              <a:rPr lang="en-CA" sz="3600" i="0" u="none" strike="noStrike" cap="none" dirty="0">
                <a:solidFill>
                  <a:srgbClr val="FF0000"/>
                </a:solidFill>
                <a:latin typeface="Roboto Thin"/>
                <a:ea typeface="Roboto Thin"/>
                <a:cs typeface="Roboto Thin"/>
                <a:sym typeface="Roboto Thin"/>
              </a:rPr>
              <a:t> Day 1</a:t>
            </a:r>
            <a:endParaRPr sz="3600" dirty="0">
              <a:solidFill>
                <a:srgbClr val="FF0000"/>
              </a:solidFill>
              <a:latin typeface="Roboto Thin"/>
              <a:ea typeface="Roboto Thin"/>
              <a:cs typeface="Roboto Thin"/>
              <a:sym typeface="Roboto Thin"/>
            </a:endParaRPr>
          </a:p>
        </p:txBody>
      </p:sp>
      <p:sp>
        <p:nvSpPr>
          <p:cNvPr id="98" name="Google Shape;98;p14"/>
          <p:cNvSpPr txBox="1">
            <a:spLocks noGrp="1"/>
          </p:cNvSpPr>
          <p:nvPr>
            <p:ph type="body" idx="1"/>
          </p:nvPr>
        </p:nvSpPr>
        <p:spPr>
          <a:xfrm>
            <a:off x="457200" y="1163125"/>
            <a:ext cx="8229600" cy="5253300"/>
          </a:xfrm>
          <a:prstGeom prst="rect">
            <a:avLst/>
          </a:prstGeom>
          <a:noFill/>
          <a:ln>
            <a:noFill/>
          </a:ln>
        </p:spPr>
        <p:txBody>
          <a:bodyPr spcFirstLastPara="1" wrap="square" lIns="91425" tIns="45700" rIns="91425" bIns="45700" anchor="t" anchorCtr="0">
            <a:noAutofit/>
          </a:bodyPr>
          <a:lstStyle/>
          <a:p>
            <a:pPr marL="342900" marR="0" lvl="0" indent="-154940" algn="l" rtl="0">
              <a:lnSpc>
                <a:spcPct val="80000"/>
              </a:lnSpc>
              <a:spcBef>
                <a:spcPts val="0"/>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Statistics Canada data</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ownload the data into a spreadsheet</a:t>
            </a:r>
            <a:endParaRPr sz="2400" dirty="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Navigate</a:t>
            </a:r>
            <a:r>
              <a:rPr lang="en-CA" sz="2400" i="0" u="none" strike="noStrike" cap="none" dirty="0">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data from the Canadian Institute for Health Information latest study on indicator like alcohol abuse</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Discuss how </a:t>
            </a:r>
            <a:r>
              <a:rPr lang="en-CA" sz="2400" i="0" u="none" strike="noStrike" cap="none" dirty="0">
                <a:solidFill>
                  <a:schemeClr val="dk1"/>
                </a:solidFill>
                <a:latin typeface="Proxima Nova"/>
                <a:ea typeface="Proxima Nova"/>
                <a:cs typeface="Proxima Nova"/>
                <a:sym typeface="Proxima Nova"/>
              </a:rPr>
              <a:t>to make strong story pitches based on the data you've analyzed</a:t>
            </a:r>
            <a:endParaRPr sz="2400" dirty="0">
              <a:latin typeface="Proxima Nova"/>
              <a:ea typeface="Proxima Nova"/>
              <a:cs typeface="Proxima Nova"/>
              <a:sym typeface="Proxima Nova"/>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p:txBody>
      </p:sp>
      <p:pic>
        <p:nvPicPr>
          <p:cNvPr id="99" name="Google Shape;99;p14"/>
          <p:cNvPicPr preferRelativeResize="0"/>
          <p:nvPr/>
        </p:nvPicPr>
        <p:blipFill>
          <a:blip r:embed="rId3">
            <a:alphaModFix/>
          </a:blip>
          <a:stretch>
            <a:fillRect/>
          </a:stretch>
        </p:blipFill>
        <p:spPr>
          <a:xfrm>
            <a:off x="457200" y="514378"/>
            <a:ext cx="988650" cy="988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 C</a:t>
            </a:r>
            <a:r>
              <a:rPr lang="en-CA" sz="3000" i="0" u="none" strike="noStrike" cap="none">
                <a:solidFill>
                  <a:srgbClr val="FF0000"/>
                </a:solidFill>
                <a:latin typeface="Roboto Thin"/>
                <a:ea typeface="Roboto Thin"/>
                <a:cs typeface="Roboto Thin"/>
                <a:sym typeface="Roboto Thin"/>
              </a:rPr>
              <a:t>ounting </a:t>
            </a:r>
            <a:r>
              <a:rPr lang="en-CA" sz="3000">
                <a:solidFill>
                  <a:srgbClr val="FF0000"/>
                </a:solidFill>
                <a:latin typeface="Roboto Thin"/>
                <a:ea typeface="Roboto Thin"/>
                <a:cs typeface="Roboto Thin"/>
                <a:sym typeface="Roboto Thin"/>
              </a:rPr>
              <a:t>&amp;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ivot </a:t>
            </a:r>
            <a:r>
              <a:rPr lang="en-CA" sz="3000">
                <a:solidFill>
                  <a:srgbClr val="FF0000"/>
                </a:solidFill>
                <a:latin typeface="Roboto Thin"/>
                <a:ea typeface="Roboto Thin"/>
                <a:cs typeface="Roboto Thin"/>
                <a:sym typeface="Roboto Thin"/>
              </a:rPr>
              <a:t>T</a:t>
            </a:r>
            <a:r>
              <a:rPr lang="en-CA" sz="3000" i="0" u="none" strike="noStrike" cap="none">
                <a:solidFill>
                  <a:srgbClr val="FF0000"/>
                </a:solidFill>
                <a:latin typeface="Roboto Thin"/>
                <a:ea typeface="Roboto Thin"/>
                <a:cs typeface="Roboto Thin"/>
                <a:sym typeface="Roboto Thin"/>
              </a:rPr>
              <a:t>ables</a:t>
            </a:r>
            <a:endParaRPr sz="3000">
              <a:solidFill>
                <a:srgbClr val="FF0000"/>
              </a:solidFill>
              <a:latin typeface="Roboto Thin"/>
              <a:ea typeface="Roboto Thin"/>
              <a:cs typeface="Roboto Thin"/>
              <a:sym typeface="Roboto Thin"/>
            </a:endParaRPr>
          </a:p>
        </p:txBody>
      </p:sp>
      <p:sp>
        <p:nvSpPr>
          <p:cNvPr id="228" name="Google Shape;228;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Story: </a:t>
            </a:r>
            <a:r>
              <a:rPr lang="en-CA" sz="3200" b="0" i="0" u="sng" strike="noStrike" cap="none">
                <a:solidFill>
                  <a:schemeClr val="hlink"/>
                </a:solidFill>
                <a:latin typeface="Calibri"/>
                <a:ea typeface="Calibri"/>
                <a:cs typeface="Calibri"/>
                <a:sym typeface="Calibri"/>
                <a:hlinkClick r:id="rId3"/>
              </a:rPr>
              <a:t>Maxime Bernier's broad regional donor base edges out remaining rivals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Summing and counting using Elections Canada data.</a:t>
            </a:r>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Examine contributions to the candidates in the Conservative Party of Canada’s 2017 leadership race. </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29" name="Google Shape;229;p32"/>
          <p:cNvPicPr preferRelativeResize="0"/>
          <p:nvPr/>
        </p:nvPicPr>
        <p:blipFill>
          <a:blip r:embed="rId4">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ounting</a:t>
            </a:r>
            <a:endParaRPr sz="3000">
              <a:solidFill>
                <a:srgbClr val="FF0000"/>
              </a:solidFill>
              <a:latin typeface="Roboto Thin"/>
              <a:ea typeface="Roboto Thin"/>
              <a:cs typeface="Roboto Thin"/>
              <a:sym typeface="Roboto Thin"/>
            </a:endParaRPr>
          </a:p>
        </p:txBody>
      </p:sp>
      <p:sp>
        <p:nvSpPr>
          <p:cNvPr id="235" name="Google Shape;235;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Follow this </a:t>
            </a:r>
            <a:r>
              <a:rPr lang="en-CA" sz="2400" i="0" u="sng" strike="noStrike" cap="none" dirty="0">
                <a:solidFill>
                  <a:schemeClr val="hlink"/>
                </a:solidFill>
                <a:latin typeface="Proxima Nova"/>
                <a:ea typeface="Proxima Nova"/>
                <a:cs typeface="Proxima Nova"/>
                <a:sym typeface="Proxima Nova"/>
                <a:hlinkClick r:id="rId3"/>
              </a:rPr>
              <a:t>tutorial</a:t>
            </a:r>
            <a:r>
              <a:rPr lang="en-CA" sz="2400" i="0" u="none" strike="noStrike" cap="none" dirty="0">
                <a:solidFill>
                  <a:schemeClr val="dk1"/>
                </a:solidFill>
                <a:latin typeface="Proxima Nova"/>
                <a:ea typeface="Proxima Nova"/>
                <a:cs typeface="Proxima Nova"/>
                <a:sym typeface="Proxima Nova"/>
              </a:rPr>
              <a:t> which explains how to download, save and open the donations table.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Conservative Party leadership contribution file to Google Sheet.</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etermine which candidate raised the most money and attracted the highest number of donors.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reate a pivot table with the help of </a:t>
            </a:r>
            <a:r>
              <a:rPr lang="en-CA" sz="2400" i="0" u="none" strike="noStrike" cap="none" dirty="0">
                <a:solidFill>
                  <a:schemeClr val="dk1"/>
                </a:solidFill>
                <a:latin typeface="Proxima Nova"/>
                <a:ea typeface="Proxima Nova"/>
                <a:cs typeface="Proxima Nova"/>
                <a:sym typeface="Proxima Nova"/>
                <a:hlinkClick r:id="rId4"/>
              </a:rPr>
              <a:t>this tutorial</a:t>
            </a:r>
            <a:r>
              <a:rPr lang="en-CA" sz="2400" i="0" u="none" strike="noStrike" cap="none" dirty="0">
                <a:solidFill>
                  <a:schemeClr val="dk1"/>
                </a:solidFill>
                <a:latin typeface="Proxima Nova"/>
                <a:ea typeface="Proxima Nova"/>
                <a:cs typeface="Proxima Nova"/>
                <a:sym typeface="Proxima Nova"/>
              </a:rPr>
              <a:t>. </a:t>
            </a:r>
            <a:endParaRPr sz="2400" dirty="0">
              <a:latin typeface="Proxima Nova"/>
              <a:ea typeface="Proxima Nova"/>
              <a:cs typeface="Proxima Nova"/>
              <a:sym typeface="Proxima Nova"/>
            </a:endParaRPr>
          </a:p>
        </p:txBody>
      </p:sp>
      <p:pic>
        <p:nvPicPr>
          <p:cNvPr id="236" name="Google Shape;236;p33"/>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Applying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hat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e’ve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earned </a:t>
            </a:r>
            <a:endParaRPr sz="30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with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ontributions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2" name="Google Shape;242;p3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Using the same steps, download contribution data for the NDP’s leadership campaign.</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Save a back-up copy.</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Clean the table </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liminate the extra material above and below the rows and columns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cleaned-up table to Google Sheets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Arial"/>
              <a:buChar char="•"/>
            </a:pPr>
            <a:r>
              <a:rPr lang="en-CA" sz="2400" i="0" u="none" strike="noStrike" cap="none" dirty="0">
                <a:solidFill>
                  <a:schemeClr val="dk1"/>
                </a:solidFill>
                <a:latin typeface="Proxima Nova"/>
                <a:ea typeface="Proxima Nova"/>
                <a:cs typeface="Proxima Nova"/>
                <a:sym typeface="Proxima Nova"/>
              </a:rPr>
              <a:t>Create a pivot table to determine who raised the most money, number of donors and the regions of the country where candidates did the best. </a:t>
            </a: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onations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8" name="Google Shape;24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donations data through federal, provincial and municipal data portals.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Keep a calendar of upcoming releases and carve out time to analyze the data and write stories.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On March 20, 2018, Postmedia announced the </a:t>
            </a:r>
            <a:r>
              <a:rPr lang="en-CA" sz="2960" b="0" i="0" u="sng" strike="noStrike" cap="none" dirty="0">
                <a:solidFill>
                  <a:schemeClr val="hlink"/>
                </a:solidFill>
                <a:latin typeface="Calibri"/>
                <a:ea typeface="Calibri"/>
                <a:cs typeface="Calibri"/>
                <a:sym typeface="Calibri"/>
                <a:hlinkClick r:id="rId3"/>
              </a:rPr>
              <a:t>Follow the Money project</a:t>
            </a:r>
            <a:r>
              <a:rPr lang="en-CA" sz="2960" b="0" i="0" u="none" strike="noStrike" cap="none" dirty="0">
                <a:solidFill>
                  <a:schemeClr val="dk1"/>
                </a:solidFill>
                <a:latin typeface="Calibri"/>
                <a:ea typeface="Calibri"/>
                <a:cs typeface="Calibri"/>
                <a:sym typeface="Calibri"/>
              </a:rPr>
              <a:t>, a database of political donations at every level of government. </a:t>
            </a:r>
            <a:endParaRPr dirty="0"/>
          </a:p>
          <a:p>
            <a:pPr marL="342900" marR="0" lvl="0" indent="-342900" algn="l" rtl="0">
              <a:spcBef>
                <a:spcPts val="592"/>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the data by clicking </a:t>
            </a:r>
            <a:r>
              <a:rPr lang="en-CA" sz="2960" b="0" i="0" u="sng" strike="noStrike" cap="none" dirty="0">
                <a:solidFill>
                  <a:schemeClr val="hlink"/>
                </a:solidFill>
                <a:latin typeface="Calibri"/>
                <a:ea typeface="Calibri"/>
                <a:cs typeface="Calibri"/>
                <a:sym typeface="Calibri"/>
                <a:hlinkClick r:id="rId4"/>
              </a:rPr>
              <a:t>here</a:t>
            </a:r>
            <a:r>
              <a:rPr lang="en-CA" sz="296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F</a:t>
            </a:r>
            <a:r>
              <a:rPr lang="en-CA" sz="3000" i="0" u="none" strike="noStrike" cap="none">
                <a:solidFill>
                  <a:srgbClr val="FF0000"/>
                </a:solidFill>
                <a:latin typeface="Roboto Thin"/>
                <a:ea typeface="Roboto Thin"/>
                <a:cs typeface="Roboto Thin"/>
                <a:sym typeface="Roboto Thin"/>
              </a:rPr>
              <a:t>inding data</a:t>
            </a:r>
            <a:endParaRPr sz="3000">
              <a:solidFill>
                <a:srgbClr val="FF0000"/>
              </a:solidFill>
              <a:latin typeface="Roboto Thin"/>
              <a:ea typeface="Roboto Thin"/>
              <a:cs typeface="Roboto Thin"/>
              <a:sym typeface="Roboto Thin"/>
            </a:endParaRPr>
          </a:p>
        </p:txBody>
      </p:sp>
      <p:sp>
        <p:nvSpPr>
          <p:cNvPr id="255" name="Google Shape;255;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A</a:t>
            </a:r>
            <a:r>
              <a:rPr lang="en-CA" sz="2400" i="0" u="none" strike="noStrike" cap="none" dirty="0">
                <a:solidFill>
                  <a:schemeClr val="dk1"/>
                </a:solidFill>
                <a:latin typeface="Proxima Nova"/>
                <a:ea typeface="Proxima Nova"/>
                <a:cs typeface="Proxima Nova"/>
                <a:sym typeface="Proxima Nova"/>
              </a:rPr>
              <a:t>ccess</a:t>
            </a:r>
            <a:r>
              <a:rPr lang="en-CA" sz="2400" dirty="0">
                <a:latin typeface="Proxima Nova"/>
                <a:ea typeface="Proxima Nova"/>
                <a:cs typeface="Proxima Nova"/>
                <a:sym typeface="Proxima Nova"/>
              </a:rPr>
              <a:t> data</a:t>
            </a:r>
            <a:r>
              <a:rPr lang="en-CA" sz="2400" i="0" u="none" strike="noStrike" cap="none" dirty="0">
                <a:solidFill>
                  <a:schemeClr val="dk1"/>
                </a:solidFill>
                <a:latin typeface="Proxima Nova"/>
                <a:ea typeface="Proxima Nova"/>
                <a:cs typeface="Proxima Nova"/>
                <a:sym typeface="Proxima Nova"/>
              </a:rPr>
              <a:t> through federal, provincial and municipal open-</a:t>
            </a:r>
            <a:r>
              <a:rPr lang="en-CA" sz="2400" i="0" u="sng" strike="noStrike" cap="none" dirty="0">
                <a:solidFill>
                  <a:schemeClr val="hlink"/>
                </a:solidFill>
                <a:latin typeface="Proxima Nova"/>
                <a:ea typeface="Proxima Nova"/>
                <a:cs typeface="Proxima Nova"/>
                <a:sym typeface="Proxima Nova"/>
                <a:hlinkClick r:id="rId3"/>
              </a:rPr>
              <a:t>data portals </a:t>
            </a:r>
            <a:r>
              <a:rPr lang="en-CA" sz="2400" i="0" u="none" strike="noStrike" cap="none" dirty="0">
                <a:solidFill>
                  <a:schemeClr val="dk1"/>
                </a:solidFill>
                <a:latin typeface="Proxima Nova"/>
                <a:ea typeface="Proxima Nova"/>
                <a:cs typeface="Proxima Nova"/>
                <a:sym typeface="Proxima Nova"/>
              </a:rPr>
              <a:t>or through </a:t>
            </a:r>
            <a:r>
              <a:rPr lang="en-CA" sz="2400" i="0" u="sng" strike="noStrike" cap="none" dirty="0">
                <a:solidFill>
                  <a:schemeClr val="hlink"/>
                </a:solidFill>
                <a:latin typeface="Proxima Nova"/>
                <a:ea typeface="Proxima Nova"/>
                <a:cs typeface="Proxima Nova"/>
                <a:sym typeface="Proxima Nova"/>
                <a:hlinkClick r:id="rId4"/>
              </a:rPr>
              <a:t>access-to-information requests</a:t>
            </a:r>
            <a:r>
              <a:rPr lang="en-CA" sz="2400" dirty="0">
                <a:latin typeface="Proxima Nova"/>
                <a:ea typeface="Proxima Nova"/>
                <a:cs typeface="Proxima Nova"/>
                <a:sym typeface="Proxima Nova"/>
              </a:rPr>
              <a:t>.</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There’s an easy checklist to follow when determining the strengths and weaknesses of any dataset such as frequency, when it’s updated, and how the institution uses the information. </a:t>
            </a:r>
            <a:endParaRPr sz="2400" dirty="0">
              <a:latin typeface="Proxima Nova"/>
              <a:ea typeface="Proxima Nova"/>
              <a:cs typeface="Proxima Nova"/>
              <a:sym typeface="Proxima Nov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56" name="Google Shape;256;p36"/>
          <p:cNvPicPr preferRelativeResize="0"/>
          <p:nvPr/>
        </p:nvPicPr>
        <p:blipFill>
          <a:blip r:embed="rId5">
            <a:alphaModFix/>
          </a:blip>
          <a:stretch>
            <a:fillRect/>
          </a:stretch>
        </p:blipFill>
        <p:spPr>
          <a:xfrm>
            <a:off x="5612713" y="4556775"/>
            <a:ext cx="2143125" cy="213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evelop a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tate of </a:t>
            </a:r>
            <a:r>
              <a:rPr lang="en-CA" sz="3000">
                <a:solidFill>
                  <a:srgbClr val="FF0000"/>
                </a:solidFill>
                <a:latin typeface="Roboto Thin"/>
                <a:ea typeface="Roboto Thin"/>
                <a:cs typeface="Roboto Thin"/>
                <a:sym typeface="Roboto Thin"/>
              </a:rPr>
              <a:t>M</a:t>
            </a:r>
            <a:r>
              <a:rPr lang="en-CA" sz="3000" i="0" u="none" strike="noStrike" cap="none">
                <a:solidFill>
                  <a:srgbClr val="FF0000"/>
                </a:solidFill>
                <a:latin typeface="Roboto Thin"/>
                <a:ea typeface="Roboto Thin"/>
                <a:cs typeface="Roboto Thin"/>
                <a:sym typeface="Roboto Thin"/>
              </a:rPr>
              <a:t>ind”</a:t>
            </a:r>
            <a:endParaRPr sz="3000">
              <a:solidFill>
                <a:srgbClr val="FF0000"/>
              </a:solidFill>
              <a:latin typeface="Roboto Thin"/>
              <a:ea typeface="Roboto Thin"/>
              <a:cs typeface="Roboto Thin"/>
              <a:sym typeface="Roboto Thin"/>
            </a:endParaRPr>
          </a:p>
        </p:txBody>
      </p:sp>
      <p:sp>
        <p:nvSpPr>
          <p:cNvPr id="263" name="Google Shape;26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set times to look for datasets.</a:t>
            </a:r>
          </a:p>
          <a:p>
            <a:pPr marL="342900" marR="0" lvl="0" indent="-292100" algn="l" rtl="0">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Look for ways to use data to add context to </a:t>
            </a:r>
            <a:r>
              <a:rPr lang="en-CA" sz="2400" dirty="0">
                <a:latin typeface="Proxima Nova"/>
                <a:ea typeface="Proxima Nova"/>
                <a:cs typeface="Proxima Nova"/>
                <a:sym typeface="Proxima Nova"/>
              </a:rPr>
              <a:t>your</a:t>
            </a:r>
            <a:r>
              <a:rPr lang="en-CA" sz="2400" i="0" u="none" strike="noStrike" cap="none" dirty="0">
                <a:solidFill>
                  <a:schemeClr val="dk1"/>
                </a:solidFill>
                <a:latin typeface="Proxima Nova"/>
                <a:ea typeface="Proxima Nova"/>
                <a:cs typeface="Proxima Nova"/>
                <a:sym typeface="Proxima Nova"/>
              </a:rPr>
              <a:t> stories.</a:t>
            </a:r>
          </a:p>
          <a:p>
            <a:pPr marL="342900" marR="0" lvl="0" indent="-292100" algn="l" rtl="0">
              <a:spcBef>
                <a:spcPts val="64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Revisit a recent story </a:t>
            </a:r>
            <a:r>
              <a:rPr lang="en-CA" sz="2400" dirty="0">
                <a:latin typeface="Proxima Nova"/>
                <a:ea typeface="Proxima Nova"/>
                <a:cs typeface="Proxima Nova"/>
                <a:sym typeface="Proxima Nova"/>
              </a:rPr>
              <a:t>and ask </a:t>
            </a:r>
            <a:r>
              <a:rPr lang="en-CA" sz="2400" i="0" u="none" strike="noStrike" cap="none" dirty="0">
                <a:solidFill>
                  <a:schemeClr val="dk1"/>
                </a:solidFill>
                <a:latin typeface="Proxima Nova"/>
                <a:ea typeface="Proxima Nova"/>
                <a:cs typeface="Proxima Nova"/>
                <a:sym typeface="Proxima Nova"/>
              </a:rPr>
              <a:t>if it could have been improved with data.</a:t>
            </a:r>
            <a:endParaRPr sz="2400" dirty="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457200" y="274650"/>
            <a:ext cx="8229600" cy="669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a:solidFill>
                  <a:schemeClr val="dk1"/>
                </a:solidFill>
                <a:latin typeface="Calibri"/>
                <a:ea typeface="Calibri"/>
                <a:cs typeface="Calibri"/>
                <a:sym typeface="Calibri"/>
              </a:rPr>
            </a:br>
            <a:r>
              <a:rPr lang="en-CA" sz="3000">
                <a:solidFill>
                  <a:srgbClr val="FF0000"/>
                </a:solidFill>
                <a:latin typeface="Roboto Thin"/>
                <a:ea typeface="Roboto Thin"/>
                <a:cs typeface="Roboto Thin"/>
                <a:sym typeface="Roboto Thin"/>
              </a:rPr>
              <a:t>Wrap &amp; Action Plan</a:t>
            </a:r>
            <a:endParaRPr sz="3000">
              <a:solidFill>
                <a:srgbClr val="FF0000"/>
              </a:solidFill>
              <a:latin typeface="Roboto Thin"/>
              <a:ea typeface="Roboto Thin"/>
              <a:cs typeface="Roboto Thin"/>
              <a:sym typeface="Roboto Thin"/>
            </a:endParaRPr>
          </a:p>
        </p:txBody>
      </p:sp>
      <p:sp>
        <p:nvSpPr>
          <p:cNvPr id="270" name="Google Shape;270;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2580" algn="l" rtl="0">
              <a:lnSpc>
                <a:spcPct val="8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a:t>
            </a: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 a contact list; do some simple math.</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master workbook with each worksheet containing a data set you’ve used.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data library for your growing list of calculations, including the ones we’ve learned.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Google alert for “Open Data” to learn when government sites are adding new datasets to their websites.</a:t>
            </a:r>
          </a:p>
          <a:p>
            <a:pPr marL="342900" marR="0" lvl="0" indent="-322580" algn="l" rtl="0">
              <a:lnSpc>
                <a:spcPct val="80000"/>
              </a:lnSpc>
              <a:spcBef>
                <a:spcPts val="544"/>
              </a:spcBef>
              <a:spcAft>
                <a:spcPts val="0"/>
              </a:spcAft>
              <a:buClr>
                <a:schemeClr val="dk1"/>
              </a:buClr>
              <a:buSzPts val="2400"/>
              <a:buFont typeface="Proxima Nova"/>
              <a:buChar char="•"/>
            </a:pPr>
            <a:r>
              <a:rPr lang="en-CA" sz="2400" dirty="0">
                <a:latin typeface="Proxima Nova"/>
                <a:ea typeface="Proxima Nova"/>
                <a:cs typeface="Proxima Nova"/>
                <a:sym typeface="Proxima Nova"/>
              </a:rPr>
              <a:t>Set up another Google alert for “data journalism” to track how stories are using numbers.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tweet deck to follow data journalists.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Sign up for the </a:t>
            </a:r>
            <a:r>
              <a:rPr lang="en-CA" sz="2400" i="0" u="sng" strike="noStrike" cap="none" dirty="0">
                <a:solidFill>
                  <a:schemeClr val="hlink"/>
                </a:solidFill>
                <a:latin typeface="Proxima Nova"/>
                <a:ea typeface="Proxima Nova"/>
                <a:cs typeface="Proxima Nova"/>
                <a:sym typeface="Proxima Nova"/>
                <a:hlinkClick r:id="rId3"/>
              </a:rPr>
              <a:t>NICAR listserv</a:t>
            </a:r>
            <a:endParaRPr sz="2400" i="0" u="none" strike="noStrike" cap="none" dirty="0">
              <a:solidFill>
                <a:schemeClr val="dk1"/>
              </a:solidFill>
              <a:latin typeface="Proxima Nova"/>
              <a:ea typeface="Proxima Nova"/>
              <a:cs typeface="Proxima Nova"/>
              <a:sym typeface="Proxima Nova"/>
            </a:endParaRPr>
          </a:p>
          <a:p>
            <a:pPr marL="342900" marR="0" lvl="0" indent="-17018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Reference material</a:t>
            </a:r>
            <a:endParaRPr sz="3000">
              <a:solidFill>
                <a:srgbClr val="FF0000"/>
              </a:solidFill>
              <a:latin typeface="Roboto Thin"/>
              <a:ea typeface="Roboto Thin"/>
              <a:cs typeface="Roboto Thin"/>
              <a:sym typeface="Roboto Thin"/>
            </a:endParaRPr>
          </a:p>
        </p:txBody>
      </p:sp>
      <p:sp>
        <p:nvSpPr>
          <p:cNvPr id="277" name="Google Shape;27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3"/>
              </a:rPr>
              <a:t>The Data Journalist: Getting the story</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4"/>
              </a:rPr>
              <a:t>Google Sheets guide</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5"/>
              </a:rPr>
              <a:t>Website with additional material</a:t>
            </a:r>
            <a:endParaRPr sz="3200" b="0" i="0" u="none" strike="noStrike" cap="none">
              <a:solidFill>
                <a:schemeClr val="dk1"/>
              </a:solidFill>
              <a:latin typeface="Calibri"/>
              <a:ea typeface="Calibri"/>
              <a:cs typeface="Calibri"/>
              <a:sym typeface="Calibri"/>
            </a:endParaRPr>
          </a:p>
        </p:txBody>
      </p:sp>
      <p:pic>
        <p:nvPicPr>
          <p:cNvPr id="278" name="Google Shape;278;p39" descr="http://www.davidmckie.com/wp-content/uploads/2017/01/TheDataJournalist.jpg"/>
          <p:cNvPicPr preferRelativeResize="0"/>
          <p:nvPr/>
        </p:nvPicPr>
        <p:blipFill rotWithShape="1">
          <a:blip r:embed="rId6">
            <a:alphaModFix/>
          </a:blip>
          <a:srcRect/>
          <a:stretch/>
        </p:blipFill>
        <p:spPr>
          <a:xfrm>
            <a:off x="3857625" y="2357438"/>
            <a:ext cx="1428750"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600">
                <a:solidFill>
                  <a:srgbClr val="FF0000"/>
                </a:solidFill>
                <a:latin typeface="Roboto Thin"/>
                <a:ea typeface="Roboto Thin"/>
                <a:cs typeface="Roboto Thin"/>
                <a:sym typeface="Roboto Thin"/>
              </a:rPr>
              <a:t>Objectives for Day 2</a:t>
            </a:r>
            <a:endParaRPr sz="3959"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mine stories from the analysis of datasets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find data online</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Strategies for incorporating these skills into your workflow</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7" name="Google Shape;107;p15"/>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57200" y="608996"/>
            <a:ext cx="8229600" cy="80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endParaRPr/>
          </a:p>
          <a:p>
            <a:pPr marL="0" marR="0" lvl="0" indent="0" algn="ctr" rtl="0">
              <a:spcBef>
                <a:spcPts val="0"/>
              </a:spcBef>
              <a:spcAft>
                <a:spcPts val="0"/>
              </a:spcAft>
              <a:buClr>
                <a:schemeClr val="dk1"/>
              </a:buClr>
              <a:buSzPts val="3959"/>
              <a:buFont typeface="Calibri"/>
              <a:buNone/>
            </a:pPr>
            <a:r>
              <a:rPr lang="en-CA" sz="3600">
                <a:solidFill>
                  <a:srgbClr val="FF0000"/>
                </a:solidFill>
                <a:latin typeface="Roboto Thin"/>
                <a:ea typeface="Roboto Thin"/>
                <a:cs typeface="Roboto Thin"/>
                <a:sym typeface="Roboto Thin"/>
              </a:rPr>
              <a:t>The 3 Disciplines</a:t>
            </a:r>
            <a:br>
              <a:rPr lang="en-CA" sz="3959" b="0" i="0" u="none" strike="noStrike" cap="none">
                <a:solidFill>
                  <a:schemeClr val="dk1"/>
                </a:solidFill>
                <a:latin typeface="Calibri"/>
                <a:ea typeface="Calibri"/>
                <a:cs typeface="Calibri"/>
                <a:sym typeface="Calibri"/>
              </a:rPr>
            </a:br>
            <a:endParaRPr/>
          </a:p>
        </p:txBody>
      </p:sp>
      <p:sp>
        <p:nvSpPr>
          <p:cNvPr id="114" name="Google Shape;114;p16"/>
          <p:cNvSpPr txBox="1">
            <a:spLocks noGrp="1"/>
          </p:cNvSpPr>
          <p:nvPr>
            <p:ph type="body" idx="1"/>
          </p:nvPr>
        </p:nvSpPr>
        <p:spPr>
          <a:xfrm>
            <a:off x="457200" y="1752900"/>
            <a:ext cx="8229600" cy="43731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T</a:t>
            </a:r>
            <a:r>
              <a:rPr lang="en-CA" sz="2400" i="0" u="none" strike="noStrike" cap="none">
                <a:solidFill>
                  <a:schemeClr val="dk1"/>
                </a:solidFill>
                <a:latin typeface="Proxima Nova"/>
                <a:ea typeface="Proxima Nova"/>
                <a:cs typeface="Proxima Nova"/>
                <a:sym typeface="Proxima Nova"/>
              </a:rPr>
              <a:t>o find newsworthy patterns and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visualization to show your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custom web development and </a:t>
            </a:r>
            <a:r>
              <a:rPr lang="en-CA" sz="2400">
                <a:latin typeface="Proxima Nova"/>
                <a:ea typeface="Proxima Nova"/>
                <a:cs typeface="Proxima Nova"/>
                <a:sym typeface="Proxima Nova"/>
              </a:rPr>
              <a:t>i</a:t>
            </a:r>
            <a:r>
              <a:rPr lang="en-CA" sz="2400" i="0" u="none" strike="noStrike" cap="none">
                <a:solidFill>
                  <a:schemeClr val="dk1"/>
                </a:solidFill>
                <a:latin typeface="Proxima Nova"/>
                <a:ea typeface="Proxima Nova"/>
                <a:cs typeface="Proxima Nova"/>
                <a:sym typeface="Proxima Nova"/>
              </a:rPr>
              <a:t>nternet coding skills to create interactive news applications</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p16"/>
          <p:cNvPicPr preferRelativeResize="0"/>
          <p:nvPr/>
        </p:nvPicPr>
        <p:blipFill>
          <a:blip r:embed="rId3">
            <a:alphaModFix/>
          </a:blip>
          <a:stretch>
            <a:fillRect/>
          </a:stretch>
        </p:blipFill>
        <p:spPr>
          <a:xfrm>
            <a:off x="3454325" y="4670938"/>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dirty="0">
                <a:solidFill>
                  <a:schemeClr val="dk1"/>
                </a:solidFill>
                <a:latin typeface="Calibri"/>
                <a:ea typeface="Calibri"/>
                <a:cs typeface="Calibri"/>
                <a:sym typeface="Calibri"/>
              </a:rPr>
            </a:br>
            <a:r>
              <a:rPr lang="en-CA" sz="3000" i="0" u="none" strike="noStrike" cap="none" dirty="0">
                <a:solidFill>
                  <a:srgbClr val="FF0000"/>
                </a:solidFill>
                <a:latin typeface="Roboto Thin"/>
                <a:ea typeface="Roboto Thin"/>
                <a:cs typeface="Roboto Thin"/>
                <a:sym typeface="Roboto Thin"/>
              </a:rPr>
              <a:t>Examples of </a:t>
            </a:r>
            <a:r>
              <a:rPr lang="en-CA" sz="3000" dirty="0">
                <a:solidFill>
                  <a:srgbClr val="FF0000"/>
                </a:solidFill>
                <a:latin typeface="Roboto Thin"/>
                <a:ea typeface="Roboto Thin"/>
                <a:cs typeface="Roboto Thin"/>
                <a:sym typeface="Roboto Thin"/>
              </a:rPr>
              <a:t>S</a:t>
            </a:r>
            <a:r>
              <a:rPr lang="en-CA" sz="3000" i="0" u="none" strike="noStrike" cap="none" dirty="0">
                <a:solidFill>
                  <a:srgbClr val="FF0000"/>
                </a:solidFill>
                <a:latin typeface="Roboto Thin"/>
                <a:ea typeface="Roboto Thin"/>
                <a:cs typeface="Roboto Thin"/>
                <a:sym typeface="Roboto Thin"/>
              </a:rPr>
              <a:t>tories </a:t>
            </a:r>
            <a:r>
              <a:rPr lang="en-CA" sz="3000" dirty="0">
                <a:solidFill>
                  <a:srgbClr val="FF0000"/>
                </a:solidFill>
                <a:latin typeface="Roboto Thin"/>
                <a:ea typeface="Roboto Thin"/>
                <a:cs typeface="Roboto Thin"/>
                <a:sym typeface="Roboto Thin"/>
              </a:rPr>
              <a:t>U</a:t>
            </a:r>
            <a:r>
              <a:rPr lang="en-CA" sz="3000" i="0" u="none" strike="noStrike" cap="none" dirty="0">
                <a:solidFill>
                  <a:srgbClr val="FF0000"/>
                </a:solidFill>
                <a:latin typeface="Roboto Thin"/>
                <a:ea typeface="Roboto Thin"/>
                <a:cs typeface="Roboto Thin"/>
                <a:sym typeface="Roboto Thin"/>
              </a:rPr>
              <a:t>sing </a:t>
            </a:r>
            <a:r>
              <a:rPr lang="en-CA" sz="3000" dirty="0">
                <a:solidFill>
                  <a:srgbClr val="FF0000"/>
                </a:solidFill>
                <a:latin typeface="Roboto Thin"/>
                <a:ea typeface="Roboto Thin"/>
                <a:cs typeface="Roboto Thin"/>
                <a:sym typeface="Roboto Thin"/>
              </a:rPr>
              <a:t>D</a:t>
            </a:r>
            <a:r>
              <a:rPr lang="en-CA" sz="3000" i="0" u="none" strike="noStrike" cap="none" dirty="0">
                <a:solidFill>
                  <a:srgbClr val="FF0000"/>
                </a:solidFill>
                <a:latin typeface="Roboto Thin"/>
                <a:ea typeface="Roboto Thin"/>
                <a:cs typeface="Roboto Thin"/>
                <a:sym typeface="Roboto Thin"/>
              </a:rPr>
              <a:t>ata</a:t>
            </a:r>
            <a:endParaRPr sz="3000" dirty="0">
              <a:solidFill>
                <a:srgbClr val="FF0000"/>
              </a:solidFill>
              <a:latin typeface="Roboto Thin"/>
              <a:ea typeface="Roboto Thin"/>
              <a:cs typeface="Roboto Thin"/>
              <a:sym typeface="Roboto Thin"/>
            </a:endParaRPr>
          </a:p>
        </p:txBody>
      </p:sp>
      <p:sp>
        <p:nvSpPr>
          <p:cNvPr id="122" name="Google Shape;122;p17"/>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p>
            <a:r>
              <a:rPr lang="en-CA" sz="2400" dirty="0"/>
              <a:t>Calgary has 1,200 playground zones. Most speeding tickets are issued in just these 10 spots</a:t>
            </a:r>
            <a:br>
              <a:rPr lang="en-CA" sz="2400" dirty="0"/>
            </a:br>
            <a:r>
              <a:rPr lang="en-CA" sz="2400" dirty="0">
                <a:hlinkClick r:id="rId3"/>
              </a:rPr>
              <a:t>https://www.cbc.ca/news/canada/calgary/calgary-playground-zones-top-10-ticket-locations-1.5130180</a:t>
            </a:r>
            <a:endParaRPr lang="en-CA" sz="2400" dirty="0"/>
          </a:p>
          <a:p>
            <a:endParaRPr lang="en-CA" sz="2400" dirty="0"/>
          </a:p>
          <a:p>
            <a:r>
              <a:rPr lang="en-CA" sz="2400" dirty="0"/>
              <a:t>MAPPING THE BATTLE OF NORMANDY</a:t>
            </a:r>
            <a:br>
              <a:rPr lang="en-CA" sz="2400" dirty="0"/>
            </a:br>
            <a:r>
              <a:rPr lang="en-CA" sz="2400" dirty="0">
                <a:hlinkClick r:id="rId4"/>
              </a:rPr>
              <a:t>https://www.project44.ca/</a:t>
            </a:r>
            <a:endParaRPr lang="en-CA" sz="2400" dirty="0"/>
          </a:p>
          <a:p>
            <a:pPr marL="25400" indent="0">
              <a:buNone/>
            </a:pPr>
            <a:endParaRPr lang="en-CA" sz="2400" u="sng" dirty="0">
              <a:solidFill>
                <a:schemeClr val="hlink"/>
              </a:solidFill>
            </a:endParaRPr>
          </a:p>
          <a:p>
            <a:pPr marL="342900" indent="-342900"/>
            <a:r>
              <a:rPr lang="en-CA" sz="2400" u="sng" dirty="0">
                <a:solidFill>
                  <a:schemeClr val="hlink"/>
                </a:solidFill>
              </a:rPr>
              <a:t>Some of the best from 2018</a:t>
            </a:r>
          </a:p>
          <a:p>
            <a:pPr marL="342900" indent="-342900"/>
            <a:endParaRPr lang="en-CA" sz="2400" dirty="0">
              <a:hlinkClick r:id="rId5"/>
            </a:endParaRPr>
          </a:p>
          <a:p>
            <a:pPr marL="342900" lvl="0" indent="-342900"/>
            <a:r>
              <a:rPr lang="en-CA" sz="2400" u="sng" dirty="0">
                <a:solidFill>
                  <a:schemeClr val="hlink"/>
                </a:solidFill>
                <a:hlinkClick r:id="rId6"/>
              </a:rPr>
              <a:t>https://www.icij.org/</a:t>
            </a:r>
          </a:p>
          <a:p>
            <a:pPr marL="342900" lvl="0" indent="-342900"/>
            <a:endParaRPr lang="en-CA" sz="2400" b="0" i="0" u="sng" strike="noStrike" cap="none" dirty="0">
              <a:solidFill>
                <a:schemeClr val="hlink"/>
              </a:solidFill>
              <a:latin typeface="Calibri"/>
              <a:ea typeface="Calibri"/>
              <a:cs typeface="Calibri"/>
              <a:sym typeface="Calibri"/>
              <a:hlinkClick r:id="rId6"/>
            </a:endParaRPr>
          </a:p>
          <a:p>
            <a:pPr marL="342900" marR="0" lvl="0" indent="-342900" algn="l" rtl="0">
              <a:spcBef>
                <a:spcPts val="640"/>
              </a:spcBef>
              <a:spcAft>
                <a:spcPts val="0"/>
              </a:spcAft>
              <a:buClr>
                <a:schemeClr val="dk1"/>
              </a:buClr>
              <a:buSzPts val="3200"/>
              <a:buFont typeface="Arial"/>
              <a:buChar char="•"/>
            </a:pPr>
            <a:endParaRPr lang="en-CA" sz="3200" b="0" i="0" u="sng" strike="noStrike" cap="none" dirty="0">
              <a:solidFill>
                <a:schemeClr val="hlink"/>
              </a:solidFill>
              <a:latin typeface="Calibri"/>
              <a:ea typeface="Calibri"/>
              <a:cs typeface="Calibri"/>
              <a:sym typeface="Calibri"/>
              <a:hlinkClick r:id="rId6"/>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Getting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nto the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28" name="Google Shape;128;p18"/>
          <p:cNvSpPr txBox="1">
            <a:spLocks noGrp="1"/>
          </p:cNvSpPr>
          <p:nvPr>
            <p:ph type="body" idx="1"/>
          </p:nvPr>
        </p:nvSpPr>
        <p:spPr>
          <a:xfrm>
            <a:off x="457200" y="1821474"/>
            <a:ext cx="8229600" cy="43047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You need filtering &amp; sorting skills</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Find patterns</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There’s no math</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Excel &amp; Google Sheets</a:t>
            </a:r>
            <a:endParaRPr sz="2400">
              <a:latin typeface="Proxima Nova"/>
              <a:ea typeface="Proxima Nova"/>
              <a:cs typeface="Proxima Nova"/>
              <a:sym typeface="Proxima Nova"/>
            </a:endParaRPr>
          </a:p>
          <a:p>
            <a:pPr marL="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a:latin typeface="Proxima Nova"/>
              <a:ea typeface="Proxima Nova"/>
              <a:cs typeface="Proxima Nova"/>
              <a:sym typeface="Proxima Nova"/>
            </a:endParaRPr>
          </a:p>
        </p:txBody>
      </p:sp>
      <p:pic>
        <p:nvPicPr>
          <p:cNvPr id="129" name="Google Shape;129;p18"/>
          <p:cNvPicPr preferRelativeResize="0"/>
          <p:nvPr/>
        </p:nvPicPr>
        <p:blipFill>
          <a:blip r:embed="rId3">
            <a:alphaModFix/>
          </a:blip>
          <a:stretch>
            <a:fillRect/>
          </a:stretch>
        </p:blipFill>
        <p:spPr>
          <a:xfrm>
            <a:off x="4572000" y="4178800"/>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457200" y="274648"/>
            <a:ext cx="8229600" cy="915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000" i="0" u="none" strike="noStrike" cap="none">
                <a:solidFill>
                  <a:srgbClr val="FF0000"/>
                </a:solidFill>
                <a:latin typeface="Roboto Thin"/>
                <a:ea typeface="Roboto Thin"/>
                <a:cs typeface="Roboto Thin"/>
                <a:sym typeface="Roboto Thin"/>
              </a:rPr>
            </a:b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ates and </a:t>
            </a: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aw </a:t>
            </a:r>
            <a:r>
              <a:rPr lang="en-CA" sz="3000">
                <a:solidFill>
                  <a:srgbClr val="FF0000"/>
                </a:solidFill>
                <a:latin typeface="Roboto Thin"/>
                <a:ea typeface="Roboto Thin"/>
                <a:cs typeface="Roboto Thin"/>
                <a:sym typeface="Roboto Thin"/>
              </a:rPr>
              <a:t>N</a:t>
            </a:r>
            <a:r>
              <a:rPr lang="en-CA" sz="3000" i="0" u="none" strike="noStrike" cap="none">
                <a:solidFill>
                  <a:srgbClr val="FF0000"/>
                </a:solidFill>
                <a:latin typeface="Roboto Thin"/>
                <a:ea typeface="Roboto Thin"/>
                <a:cs typeface="Roboto Thin"/>
                <a:sym typeface="Roboto Thin"/>
              </a:rPr>
              <a:t>umbers</a:t>
            </a:r>
            <a:endParaRPr sz="3000">
              <a:solidFill>
                <a:srgbClr val="FF0000"/>
              </a:solidFill>
              <a:latin typeface="Roboto Thin"/>
              <a:ea typeface="Roboto Thin"/>
              <a:cs typeface="Roboto Thin"/>
              <a:sym typeface="Roboto Thin"/>
            </a:endParaRPr>
          </a:p>
        </p:txBody>
      </p:sp>
      <p:sp>
        <p:nvSpPr>
          <p:cNvPr id="135" name="Google Shape;135;p19"/>
          <p:cNvSpPr txBox="1">
            <a:spLocks noGrp="1"/>
          </p:cNvSpPr>
          <p:nvPr>
            <p:ph type="body" idx="1"/>
          </p:nvPr>
        </p:nvSpPr>
        <p:spPr>
          <a:xfrm>
            <a:off x="457200" y="1600200"/>
            <a:ext cx="8229600" cy="4870174"/>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
            </a:r>
            <a:r>
              <a:rPr lang="en-CA" sz="2400" i="0" u="none" strike="noStrike" cap="none" dirty="0">
                <a:solidFill>
                  <a:schemeClr val="dk1"/>
                </a:solidFill>
                <a:latin typeface="Proxima Nova"/>
                <a:ea typeface="Proxima Nova"/>
                <a:cs typeface="Proxima Nova"/>
                <a:sym typeface="Proxima Nova"/>
              </a:rPr>
              <a:t>aw numbers are used to track incidents in datasets </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0"/>
              </a:spcBef>
              <a:spcAft>
                <a:spcPts val="0"/>
              </a:spcAft>
              <a:buNone/>
            </a:pPr>
            <a:r>
              <a:rPr lang="en-CA" sz="2400" i="0" u="none" strike="noStrike" cap="none" dirty="0">
                <a:solidFill>
                  <a:schemeClr val="dk1"/>
                </a:solidFill>
                <a:latin typeface="Proxima Nova"/>
                <a:ea typeface="Proxima Nova"/>
                <a:cs typeface="Proxima Nova"/>
                <a:sym typeface="Proxima Nova"/>
              </a:rPr>
              <a:t>(</a:t>
            </a:r>
            <a:r>
              <a:rPr lang="en-CA" sz="2400" i="0" u="none" strike="noStrike" cap="none" dirty="0" err="1">
                <a:solidFill>
                  <a:schemeClr val="dk1"/>
                </a:solidFill>
                <a:latin typeface="Proxima Nova"/>
                <a:ea typeface="Proxima Nova"/>
                <a:cs typeface="Proxima Nova"/>
                <a:sym typeface="Proxima Nova"/>
              </a:rPr>
              <a:t>e.g.,on</a:t>
            </a:r>
            <a:r>
              <a:rPr lang="en-CA" sz="2400" i="0" u="none" strike="noStrike" cap="none" dirty="0">
                <a:solidFill>
                  <a:schemeClr val="dk1"/>
                </a:solidFill>
                <a:latin typeface="Proxima Nova"/>
                <a:ea typeface="Proxima Nova"/>
                <a:cs typeface="Proxima Nova"/>
                <a:sym typeface="Proxima Nova"/>
              </a:rPr>
              <a:t> the websites of Statistics Canada or Ontario’s public sector salary disclosure</a:t>
            </a:r>
            <a:r>
              <a:rPr lang="en-CA" sz="2400" dirty="0">
                <a:latin typeface="Proxima Nova"/>
                <a:ea typeface="Proxima Nova"/>
                <a:cs typeface="Proxima Nova"/>
                <a:sym typeface="Proxima Nova"/>
              </a:rPr>
              <a:t>)</a:t>
            </a:r>
            <a:endParaRPr sz="2400" dirty="0">
              <a:latin typeface="Proxima Nova"/>
              <a:ea typeface="Proxima Nova"/>
              <a:cs typeface="Proxima Nova"/>
              <a:sym typeface="Proxima Nova"/>
            </a:endParaRPr>
          </a:p>
          <a:p>
            <a:pPr marL="342900" marR="0" lvl="0" indent="0" algn="l" rtl="0">
              <a:lnSpc>
                <a:spcPct val="90000"/>
              </a:lnSpc>
              <a:spcBef>
                <a:spcPts val="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Raw numbers convey important information</a:t>
            </a:r>
            <a:r>
              <a:rPr lang="en-CA" sz="2400" dirty="0">
                <a:latin typeface="Proxima Nova"/>
                <a:ea typeface="Proxima Nova"/>
                <a:cs typeface="Proxima Nova"/>
                <a:sym typeface="Proxima Nova"/>
              </a:rPr>
              <a:t> and </a:t>
            </a:r>
            <a:r>
              <a:rPr lang="en-CA" sz="2400" i="0" u="none" strike="noStrike" cap="none" dirty="0">
                <a:solidFill>
                  <a:schemeClr val="dk1"/>
                </a:solidFill>
                <a:latin typeface="Proxima Nova"/>
                <a:ea typeface="Proxima Nova"/>
                <a:cs typeface="Proxima Nova"/>
                <a:sym typeface="Proxima Nova"/>
              </a:rPr>
              <a:t>can be misleading</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64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Rates are better used </a:t>
            </a:r>
            <a:r>
              <a:rPr lang="en-CA" sz="2400" i="0" u="none" strike="noStrike" cap="none" dirty="0">
                <a:solidFill>
                  <a:schemeClr val="dk1"/>
                </a:solidFill>
                <a:latin typeface="Proxima Nova"/>
                <a:ea typeface="Proxima Nova"/>
                <a:cs typeface="Proxima Nova"/>
                <a:sym typeface="Proxima Nova"/>
              </a:rPr>
              <a:t>when discussing issues like unemployment and crime</a:t>
            </a:r>
          </a:p>
          <a:p>
            <a:pPr marL="342900" marR="0" lvl="0" indent="-292100" algn="l" rtl="0">
              <a:lnSpc>
                <a:spcPct val="90000"/>
              </a:lnSpc>
              <a:spcBef>
                <a:spcPts val="64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To obtain rates, need denominators: population figures; miles travelled on the road and in the air; medical devices sold, etc.</a:t>
            </a:r>
            <a:endParaRPr sz="2400" dirty="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Using Statistics Canada Tables</a:t>
            </a:r>
            <a:endParaRPr sz="3000" dirty="0">
              <a:solidFill>
                <a:srgbClr val="FF0000"/>
              </a:solidFill>
              <a:latin typeface="Roboto Thin"/>
              <a:ea typeface="Roboto Thin"/>
              <a:cs typeface="Roboto Thin"/>
              <a:sym typeface="Roboto Thin"/>
            </a:endParaRPr>
          </a:p>
        </p:txBody>
      </p:sp>
      <p:sp>
        <p:nvSpPr>
          <p:cNvPr id="142" name="Google Shape;142;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We use them every day, but do we use them to the best of our ability?</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The agency provides some of the country’s most definitive data</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New formats allow for easier analysis of the data to do stories on deadline – and beyond</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indent="-307340">
              <a:lnSpc>
                <a:spcPct val="90000"/>
              </a:lnSpc>
              <a:spcBef>
                <a:spcPts val="0"/>
              </a:spcBef>
              <a:buSzPts val="2400"/>
              <a:buFont typeface="Proxima Nova"/>
              <a:buChar char="•"/>
            </a:pPr>
            <a:r>
              <a:rPr lang="en-CA" sz="2400" dirty="0">
                <a:latin typeface="Proxima Nova"/>
                <a:ea typeface="Proxima Nova"/>
                <a:cs typeface="Proxima Nova"/>
                <a:sym typeface="Proxima Nova"/>
              </a:rPr>
              <a:t>Tutorial: A quick video how-to session on using the agency’s data tables.</a:t>
            </a:r>
            <a:br>
              <a:rPr lang="en-CA" sz="2400" dirty="0">
                <a:latin typeface="Proxima Nova"/>
                <a:ea typeface="Proxima Nova"/>
                <a:cs typeface="Proxima Nova"/>
                <a:sym typeface="Proxima Nova"/>
              </a:rPr>
            </a:br>
            <a:r>
              <a:rPr lang="en-CA" sz="2400" u="sng" dirty="0">
                <a:solidFill>
                  <a:schemeClr val="hlink"/>
                </a:solidFill>
                <a:latin typeface="Proxima Nova"/>
                <a:ea typeface="Proxima Nova"/>
                <a:cs typeface="Proxima Nova"/>
                <a:sym typeface="Proxima Nova"/>
                <a:hlinkClick r:id="rId3"/>
              </a:rPr>
              <a:t>https://www.statcan.gc.ca/eng/sc/video/howto</a:t>
            </a: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6099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Statistics Canada Tables</a:t>
            </a:r>
            <a:endParaRPr sz="3000" dirty="0">
              <a:solidFill>
                <a:srgbClr val="FF0000"/>
              </a:solidFill>
              <a:latin typeface="Roboto Thin"/>
              <a:ea typeface="Roboto Thin"/>
              <a:cs typeface="Roboto Thin"/>
              <a:sym typeface="Roboto Thin"/>
            </a:endParaRPr>
          </a:p>
        </p:txBody>
      </p:sp>
      <p:sp>
        <p:nvSpPr>
          <p:cNvPr id="148" name="Google Shape;148;p21"/>
          <p:cNvSpPr txBox="1">
            <a:spLocks noGrp="1"/>
          </p:cNvSpPr>
          <p:nvPr>
            <p:ph type="body" idx="1"/>
          </p:nvPr>
        </p:nvSpPr>
        <p:spPr>
          <a:xfrm>
            <a:off x="457200" y="954158"/>
            <a:ext cx="8229600" cy="5629204"/>
          </a:xfrm>
          <a:prstGeom prst="rect">
            <a:avLst/>
          </a:prstGeom>
          <a:noFill/>
          <a:ln>
            <a:noFill/>
          </a:ln>
        </p:spPr>
        <p:txBody>
          <a:bodyPr spcFirstLastPara="1" wrap="square" lIns="91425" tIns="45700" rIns="91425" bIns="45700" anchor="t" anchorCtr="0">
            <a:noAutofit/>
          </a:bodyPr>
          <a:lstStyle/>
          <a:p>
            <a:pPr marL="342900" lvl="0" indent="-307340">
              <a:spcBef>
                <a:spcPts val="0"/>
              </a:spcBef>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Hate crimes reached all-time high in 2017, Statistics Canada says</a:t>
            </a:r>
            <a:br>
              <a:rPr lang="en-CA" sz="2400" i="0" u="none" strike="noStrike" cap="none" dirty="0">
                <a:solidFill>
                  <a:schemeClr val="dk1"/>
                </a:solidFill>
                <a:latin typeface="Proxima Nova"/>
                <a:ea typeface="Proxima Nova"/>
                <a:cs typeface="Proxima Nova"/>
                <a:sym typeface="Proxima Nova"/>
              </a:rPr>
            </a:br>
            <a:r>
              <a:rPr lang="en-CA" sz="2400" dirty="0">
                <a:latin typeface="Proxima Nova"/>
                <a:ea typeface="Proxima Nova"/>
                <a:cs typeface="Proxima Nova"/>
                <a:sym typeface="Proxima Nova"/>
                <a:hlinkClick r:id="rId3"/>
              </a:rPr>
              <a:t>https://www.cbc.ca/news/canada/toronto/statistics-canada-2017-hate-crime-numbers-1.4925399</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r>
              <a:rPr lang="en-CA" sz="2400" dirty="0">
                <a:latin typeface="Proxima Nova"/>
                <a:ea typeface="Proxima Nova"/>
                <a:cs typeface="Proxima Nova"/>
                <a:sym typeface="Proxima Nova"/>
              </a:rPr>
              <a:t>The </a:t>
            </a:r>
            <a:r>
              <a:rPr lang="en-CA" sz="2400" i="0" u="none" strike="noStrike" cap="none" dirty="0">
                <a:solidFill>
                  <a:schemeClr val="dk1"/>
                </a:solidFill>
                <a:latin typeface="Proxima Nova"/>
                <a:ea typeface="Proxima Nova"/>
                <a:cs typeface="Proxima Nova"/>
                <a:sym typeface="Proxima Nova"/>
              </a:rPr>
              <a:t>data</a:t>
            </a:r>
            <a:r>
              <a:rPr lang="en-CA" sz="2400" dirty="0">
                <a:latin typeface="Proxima Nova"/>
                <a:ea typeface="Proxima Nova"/>
                <a:cs typeface="Proxima Nova"/>
                <a:sym typeface="Proxima Nova"/>
              </a:rPr>
              <a:t>: </a:t>
            </a:r>
            <a:r>
              <a:rPr lang="en-CA" sz="2400" dirty="0">
                <a:latin typeface="Proxima Nova"/>
                <a:ea typeface="Proxima Nova"/>
                <a:cs typeface="Proxima Nova"/>
                <a:sym typeface="Proxima Nova"/>
                <a:hlinkClick r:id="rId4"/>
              </a:rPr>
              <a:t>https://www150.statcan.gc.ca/n1/daily-quotidien/181129/dq181129a-eng.htm</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indent="-307340">
              <a:spcBef>
                <a:spcPts val="0"/>
              </a:spcBef>
              <a:buSzPts val="2400"/>
              <a:buFont typeface="Proxima Nova"/>
              <a:buChar char="•"/>
            </a:pPr>
            <a:r>
              <a:rPr lang="en-CA" sz="2400" dirty="0"/>
              <a:t>Story: Canada loses 51,600 jobs in August, pushing up unemployment rate</a:t>
            </a:r>
            <a:br>
              <a:rPr lang="en-CA" sz="2400" dirty="0"/>
            </a:br>
            <a:r>
              <a:rPr lang="en-CA" sz="2400" dirty="0">
                <a:hlinkClick r:id="rId5"/>
              </a:rPr>
              <a:t>https://www.cbc.ca/news/business/canada-jobs-unemployment-rate-full-time-work-1.4814183</a:t>
            </a:r>
            <a:endParaRPr lang="en-CA" sz="2400" dirty="0"/>
          </a:p>
          <a:p>
            <a:pPr marL="342900" indent="-307340">
              <a:spcBef>
                <a:spcPts val="0"/>
              </a:spcBef>
              <a:buSzPts val="2400"/>
              <a:buFont typeface="Proxima Nova"/>
              <a:buChar char="•"/>
            </a:pPr>
            <a:endParaRPr lang="en-CA" sz="2400" dirty="0"/>
          </a:p>
          <a:p>
            <a:pPr marL="342900" indent="-307340">
              <a:spcBef>
                <a:spcPts val="0"/>
              </a:spcBef>
              <a:buSzPts val="2400"/>
              <a:buFont typeface="Proxima Nova"/>
              <a:buChar char="•"/>
            </a:pPr>
            <a:r>
              <a:rPr lang="en-CA" sz="2400" dirty="0">
                <a:latin typeface="Proxima Nova"/>
                <a:ea typeface="Proxima Nova"/>
                <a:cs typeface="Proxima Nova"/>
                <a:sym typeface="Proxima Nova"/>
              </a:rPr>
              <a:t>The data: </a:t>
            </a:r>
            <a:r>
              <a:rPr lang="en-CA" sz="2400" dirty="0">
                <a:hlinkClick r:id="rId6"/>
              </a:rPr>
              <a:t>Labour force characteristics, monthly, seasonally adjusted and trend-cycle</a:t>
            </a:r>
            <a:endParaRPr lang="en-CA" sz="2400" dirty="0"/>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5560" lvl="0" indent="0">
              <a:spcBef>
                <a:spcPts val="0"/>
              </a:spcBef>
              <a:buSzPts val="2400"/>
              <a:buNone/>
            </a:pPr>
            <a:endParaRPr sz="2400" i="0" u="none" strike="noStrike" cap="none" dirty="0">
              <a:solidFill>
                <a:schemeClr val="dk1"/>
              </a:solidFill>
              <a:latin typeface="Proxima Nova"/>
              <a:ea typeface="Proxima Nova"/>
              <a:cs typeface="Proxima Nova"/>
              <a:sym typeface="Proxima Nova"/>
            </a:endParaRPr>
          </a:p>
        </p:txBody>
      </p:sp>
      <p:pic>
        <p:nvPicPr>
          <p:cNvPr id="149" name="Google Shape;149;p21"/>
          <p:cNvPicPr preferRelativeResize="0"/>
          <p:nvPr/>
        </p:nvPicPr>
        <p:blipFill>
          <a:blip r:embed="rId7">
            <a:alphaModFix/>
          </a:blip>
          <a:stretch>
            <a:fillRect/>
          </a:stretch>
        </p:blipFill>
        <p:spPr>
          <a:xfrm rot="-1129222">
            <a:off x="7241538" y="4549340"/>
            <a:ext cx="1840630" cy="6883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1289</Words>
  <Application>Microsoft Office PowerPoint</Application>
  <PresentationFormat>On-screen Show (4:3)</PresentationFormat>
  <Paragraphs>189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Roboto Thin</vt:lpstr>
      <vt:lpstr>Calibri</vt:lpstr>
      <vt:lpstr>Proxima Nova</vt:lpstr>
      <vt:lpstr>Arial</vt:lpstr>
      <vt:lpstr>Office Theme</vt:lpstr>
      <vt:lpstr>Using Data for  Great Story Ideas</vt:lpstr>
      <vt:lpstr>Objectives for Day 1</vt:lpstr>
      <vt:lpstr>Objectives for Day 2</vt:lpstr>
      <vt:lpstr> The 3 Disciplines </vt:lpstr>
      <vt:lpstr> Examples of Stories Using Data</vt:lpstr>
      <vt:lpstr>Getting into the Data</vt:lpstr>
      <vt:lpstr> Rates and Raw Numbers</vt:lpstr>
      <vt:lpstr>Using Statistics Canada Tables</vt:lpstr>
      <vt:lpstr>Statistics Canada Tables</vt:lpstr>
      <vt:lpstr>Applying what we’ve learned with more Statscan Tables</vt:lpstr>
      <vt:lpstr>Workflow Ideas for  using Statistics Canada Data</vt:lpstr>
      <vt:lpstr>Follow-up Exercises</vt:lpstr>
      <vt:lpstr>Lobbying Stories</vt:lpstr>
      <vt:lpstr>Applying What We’ve Learned  with Lobbying Data</vt:lpstr>
      <vt:lpstr>What We Learned!</vt:lpstr>
      <vt:lpstr>Follow-up exercises</vt:lpstr>
      <vt:lpstr>Workflow ideas for  using data we have examined so far</vt:lpstr>
      <vt:lpstr>Using Data for  Great Story Ideas</vt:lpstr>
      <vt:lpstr>Objectives for Day 2</vt:lpstr>
      <vt:lpstr>Summing - Counting &amp; Pivot Tables</vt:lpstr>
      <vt:lpstr>Summing &amp; Counting</vt:lpstr>
      <vt:lpstr>Applying What We’ve Learned  with Political Contributions Data</vt:lpstr>
      <vt:lpstr>Workflow Ideas for  using Political Donations Data</vt:lpstr>
      <vt:lpstr>Finding data</vt:lpstr>
      <vt:lpstr>Develop a  “Data State of Mind”</vt:lpstr>
      <vt:lpstr> Wrap &amp; Action Plan</vt:lpstr>
      <vt:lpstr>Reference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for  Great Story Ideas</dc:title>
  <cp:lastModifiedBy>David McKie</cp:lastModifiedBy>
  <cp:revision>39</cp:revision>
  <dcterms:modified xsi:type="dcterms:W3CDTF">2019-06-06T22:50:23Z</dcterms:modified>
</cp:coreProperties>
</file>