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950075" cy="9236075"/>
  <p:embeddedFontLst>
    <p:embeddedFont>
      <p:font typeface="Calibri" panose="020F0502020204030204" pitchFamily="34" charset="0"/>
      <p:regular r:id="rId30"/>
      <p:bold r:id="rId31"/>
      <p:italic r:id="rId32"/>
      <p:boldItalic r:id="rId33"/>
    </p:embeddedFont>
    <p:embeddedFont>
      <p:font typeface="Proxima Nova" panose="020B0604020202020204" charset="0"/>
      <p:regular r:id="rId34"/>
      <p:bold r:id="rId35"/>
      <p:italic r:id="rId36"/>
      <p:boldItalic r:id="rId37"/>
    </p:embeddedFont>
    <p:embeddedFont>
      <p:font typeface="Roboto Thin"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isa Mari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34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1804"/>
          </a:xfrm>
          <a:prstGeom prst="rect">
            <a:avLst/>
          </a:prstGeom>
          <a:noFill/>
          <a:ln>
            <a:noFill/>
          </a:ln>
        </p:spPr>
        <p:txBody>
          <a:bodyPr spcFirstLastPara="1" wrap="square" lIns="92475" tIns="46225" rIns="92475" bIns="462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6768" y="0"/>
            <a:ext cx="3011699" cy="461804"/>
          </a:xfrm>
          <a:prstGeom prst="rect">
            <a:avLst/>
          </a:prstGeom>
          <a:noFill/>
          <a:ln>
            <a:noFill/>
          </a:ln>
        </p:spPr>
        <p:txBody>
          <a:bodyPr spcFirstLastPara="1" wrap="square" lIns="92475" tIns="46225" rIns="92475" bIns="462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8"/>
            <a:ext cx="3011699" cy="461804"/>
          </a:xfrm>
          <a:prstGeom prst="rect">
            <a:avLst/>
          </a:prstGeom>
          <a:noFill/>
          <a:ln>
            <a:noFill/>
          </a:ln>
        </p:spPr>
        <p:txBody>
          <a:bodyPr spcFirstLastPara="1" wrap="square" lIns="92475" tIns="46225" rIns="92475" bIns="462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52" name="Google Shape;152;p10: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66" name="Google Shape;166;p12: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3: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4" name="Google Shape;174;p13: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4: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2" name="Google Shape;182;p14: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5: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0" name="Google Shape;190;p15: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6: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97" name="Google Shape;1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2e7cd2529_0_52: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42e7cd2529_0_52:notes"/>
          <p:cNvSpPr txBox="1">
            <a:spLocks noGrp="1"/>
          </p:cNvSpPr>
          <p:nvPr>
            <p:ph type="body" idx="1"/>
          </p:nvPr>
        </p:nvSpPr>
        <p:spPr>
          <a:xfrm>
            <a:off x="695008" y="4387136"/>
            <a:ext cx="5560200" cy="4156200"/>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0" name="Google Shape;210;g42e7cd2529_0_52:notes"/>
          <p:cNvSpPr txBox="1">
            <a:spLocks noGrp="1"/>
          </p:cNvSpPr>
          <p:nvPr>
            <p:ph type="sldNum" idx="12"/>
          </p:nvPr>
        </p:nvSpPr>
        <p:spPr>
          <a:xfrm>
            <a:off x="3936768" y="8772668"/>
            <a:ext cx="3011700" cy="461700"/>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2e7cd2529_0_39: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42e7cd2529_0_39:notes"/>
          <p:cNvSpPr txBox="1">
            <a:spLocks noGrp="1"/>
          </p:cNvSpPr>
          <p:nvPr>
            <p:ph type="body" idx="1"/>
          </p:nvPr>
        </p:nvSpPr>
        <p:spPr>
          <a:xfrm>
            <a:off x="695008" y="4387136"/>
            <a:ext cx="5560200" cy="4156200"/>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8" name="Google Shape;218;g42e7cd2529_0_39:notes"/>
          <p:cNvSpPr txBox="1">
            <a:spLocks noGrp="1"/>
          </p:cNvSpPr>
          <p:nvPr>
            <p:ph type="sldNum" idx="12"/>
          </p:nvPr>
        </p:nvSpPr>
        <p:spPr>
          <a:xfrm>
            <a:off x="3936768" y="8772668"/>
            <a:ext cx="3011700" cy="461700"/>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5" name="Google Shape;95;p2: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9: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25" name="Google Shape;225;p19: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0: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32" name="Google Shape;232;p20: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39" name="Google Shape;239;p21: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2: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45" name="Google Shape;245;p22: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3: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3: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Reference: page 29 of The Data Journalist</a:t>
            </a:r>
            <a:endParaRPr/>
          </a:p>
        </p:txBody>
      </p:sp>
      <p:sp>
        <p:nvSpPr>
          <p:cNvPr id="252" name="Google Shape;252;p23: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4: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4: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0" name="Google Shape;260;p24: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5: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7" name="Google Shape;267;p25: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6: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4" name="Google Shape;274;p26: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3" name="Google Shape;103;p3: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Source: Fred Vallance-Jones, David McKie, et al., Digging Deeper, 3</a:t>
            </a:r>
            <a:r>
              <a:rPr lang="en-CA" sz="1200" b="0" i="0" u="none" strike="noStrike" cap="none" baseline="30000">
                <a:solidFill>
                  <a:schemeClr val="dk1"/>
                </a:solidFill>
                <a:latin typeface="Calibri"/>
                <a:ea typeface="Calibri"/>
                <a:cs typeface="Calibri"/>
                <a:sym typeface="Calibri"/>
              </a:rPr>
              <a:t>rd</a:t>
            </a:r>
            <a:r>
              <a:rPr lang="en-CA" sz="1200" b="0" i="0" u="none" strike="noStrike" cap="none">
                <a:solidFill>
                  <a:schemeClr val="dk1"/>
                </a:solidFill>
                <a:latin typeface="Calibri"/>
                <a:ea typeface="Calibri"/>
                <a:cs typeface="Calibri"/>
                <a:sym typeface="Calibri"/>
              </a:rPr>
              <a:t> edition</a:t>
            </a:r>
            <a:endParaRPr/>
          </a:p>
        </p:txBody>
      </p:sp>
      <p:sp>
        <p:nvSpPr>
          <p:cNvPr id="111" name="Google Shape;111;p4: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9" name="Google Shape;119;p5: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8: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Sarah Cohen, Numbers in The Newsroom, Using Math and Statistics in News, page 12</a:t>
            </a:r>
            <a:endParaRPr/>
          </a:p>
        </p:txBody>
      </p:sp>
      <p:sp>
        <p:nvSpPr>
          <p:cNvPr id="139" name="Google Shape;139;p8: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cbc.ca/news/business/gm-oshawa-analysis-1.4820744" TargetMode="External"/><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150.statcan.gc.ca/t1/tbl1/en/cv.action?pid=1410028701" TargetMode="External"/><Relationship Id="rId5" Type="http://schemas.openxmlformats.org/officeDocument/2006/relationships/hyperlink" Target="https://www150.statcan.gc.ca/t1/tbl1/en/tv.action?pid=2010000802" TargetMode="External"/><Relationship Id="rId4" Type="http://schemas.openxmlformats.org/officeDocument/2006/relationships/hyperlink" Target="https://www150.statcan.gc.ca/t1/tbl1/en/tv.action?pid=161000480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tatcan.gc.ca/eng/mystatcan/login?HPA=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150.statcan.gc.ca/n1/dai-quo/cal1-eng.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bc.ca/news/canada/toronto/ontario-sunshine-list-2017-public-sector-salary-disclosure-1.4589673" TargetMode="External"/><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davidmckie.com/DAY%20ONE%20-%20Tutorial%20for%20sorting%20and%20filtering%20with%20the%20Ontario%20government_2018.pdf" TargetMode="External"/><Relationship Id="rId5" Type="http://schemas.openxmlformats.org/officeDocument/2006/relationships/hyperlink" Target="https://www.ontario.ca/page/public-sector-salary-disclosure" TargetMode="External"/><Relationship Id="rId4" Type="http://schemas.openxmlformats.org/officeDocument/2006/relationships/hyperlink" Target="https://www.ontario.ca/page/public-sector-salary-disclosure-2017-all-sectors-and-seconded-employe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cbc.ca/news/canada/edmonton/alberta-government-chief-medical-examiner-sunshine-list-1.418081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alberta.ca/salary-disclosure.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bc.ca/news/politics/grenier-conservative-leadership-index-1.409586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www.davidmckie.com/Instructions%20for%20downloading%20Elections%20Canada%20leadership%20contestant%20campaign%20contributions.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davidmckie.com/Summing%20and%20Counting%20in%20Google%20Sheets%20using%20political%20donations%20data.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ostmedia.com/2018/03/20/political-donations-database-allows-canadians-to-follow-the-mone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pecial.nationalpost.com/follow-the-money/databas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davidmckie.com/the-best-of-open-dat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canada.ca/en/treasury-board-secretariat/services/access-information-privacy/access-information/request-information.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re.org/resource-center/listservs/subscribe-nicar-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oupcanada.com/catalog/9780199020065.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www.davidmckie.com/data-journalism-training-program/" TargetMode="External"/><Relationship Id="rId4" Type="http://schemas.openxmlformats.org/officeDocument/2006/relationships/hyperlink" Target="https://www.benlcollins.com/spreadsheets/how-to-use-google-sheets/#thre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ampabay.com/projects/2016/public-safety/walmart-poli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davidmckie.com/caj2018/the-year-in-data-journalism/" TargetMode="External"/><Relationship Id="rId4" Type="http://schemas.openxmlformats.org/officeDocument/2006/relationships/hyperlink" Target="https://www.cbc.ca/news/health/implanted-files-medical-devices-icij-1.490919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tatcan.gc.ca/eng/sc/video/howt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bc.ca/news/canada/toronto/statistics-canada-2017-hate-crime-numbers-1.4925399" TargetMode="External"/><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150.statcan.gc.ca/t1/tbl1/en/tv.action?pid=1410028701" TargetMode="External"/><Relationship Id="rId5" Type="http://schemas.openxmlformats.org/officeDocument/2006/relationships/hyperlink" Target="https://www.cbc.ca/news/business/canada-jobs-unemployment-rate-full-time-work-1.4814183" TargetMode="External"/><Relationship Id="rId4" Type="http://schemas.openxmlformats.org/officeDocument/2006/relationships/hyperlink" Target="https://www150.statcan.gc.ca/n1/daily-quotidien/181129/dq181129a-eng.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685800" y="518475"/>
            <a:ext cx="7772400" cy="157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600" i="0" u="none" strike="noStrike" cap="none">
                <a:solidFill>
                  <a:srgbClr val="FF0000"/>
                </a:solidFill>
                <a:latin typeface="Roboto Thin"/>
                <a:ea typeface="Roboto Thin"/>
                <a:cs typeface="Roboto Thin"/>
                <a:sym typeface="Roboto Thin"/>
              </a:rPr>
              <a:t>Using Data for </a:t>
            </a:r>
            <a:endParaRPr sz="3600" i="0" u="none" strike="noStrike" cap="none">
              <a:solidFill>
                <a:srgbClr val="FF0000"/>
              </a:solidFill>
              <a:latin typeface="Roboto Thin"/>
              <a:ea typeface="Roboto Thin"/>
              <a:cs typeface="Roboto Thin"/>
              <a:sym typeface="Roboto Thin"/>
            </a:endParaRPr>
          </a:p>
          <a:p>
            <a:pPr marL="0" marR="0" lvl="0" indent="0" algn="ctr" rtl="0">
              <a:spcBef>
                <a:spcPts val="0"/>
              </a:spcBef>
              <a:spcAft>
                <a:spcPts val="0"/>
              </a:spcAft>
              <a:buClr>
                <a:schemeClr val="dk1"/>
              </a:buClr>
              <a:buSzPts val="4400"/>
              <a:buFont typeface="Calibri"/>
              <a:buNone/>
            </a:pPr>
            <a:r>
              <a:rPr lang="en-CA" sz="3600" i="0" u="none" strike="noStrike" cap="none">
                <a:solidFill>
                  <a:srgbClr val="FF0000"/>
                </a:solidFill>
                <a:latin typeface="Roboto Thin"/>
                <a:ea typeface="Roboto Thin"/>
                <a:cs typeface="Roboto Thin"/>
                <a:sym typeface="Roboto Thin"/>
              </a:rPr>
              <a:t>Great Story Ideas</a:t>
            </a:r>
            <a:endParaRPr sz="3600" i="0" u="none" strike="noStrike" cap="none">
              <a:solidFill>
                <a:srgbClr val="FF0000"/>
              </a:solidFill>
              <a:latin typeface="Roboto Thin"/>
              <a:ea typeface="Roboto Thin"/>
              <a:cs typeface="Roboto Thin"/>
              <a:sym typeface="Roboto Thin"/>
            </a:endParaRPr>
          </a:p>
        </p:txBody>
      </p:sp>
      <p:pic>
        <p:nvPicPr>
          <p:cNvPr id="90" name="Google Shape;90;p13"/>
          <p:cNvPicPr preferRelativeResize="0"/>
          <p:nvPr/>
        </p:nvPicPr>
        <p:blipFill>
          <a:blip r:embed="rId3">
            <a:alphaModFix/>
          </a:blip>
          <a:stretch>
            <a:fillRect/>
          </a:stretch>
        </p:blipFill>
        <p:spPr>
          <a:xfrm rot="-769853">
            <a:off x="1627604" y="2269751"/>
            <a:ext cx="6604393" cy="2779773"/>
          </a:xfrm>
          <a:prstGeom prst="rect">
            <a:avLst/>
          </a:prstGeom>
          <a:noFill/>
          <a:ln>
            <a:noFill/>
          </a:ln>
        </p:spPr>
      </p:pic>
      <p:pic>
        <p:nvPicPr>
          <p:cNvPr id="91" name="Google Shape;91;p13"/>
          <p:cNvPicPr preferRelativeResize="0"/>
          <p:nvPr/>
        </p:nvPicPr>
        <p:blipFill>
          <a:blip r:embed="rId4">
            <a:alphaModFix/>
          </a:blip>
          <a:stretch>
            <a:fillRect/>
          </a:stretch>
        </p:blipFill>
        <p:spPr>
          <a:xfrm>
            <a:off x="6963747" y="4827250"/>
            <a:ext cx="1659925" cy="1712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xfrm>
            <a:off x="457200" y="274638"/>
            <a:ext cx="8229600" cy="105189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i="0" u="none" strike="noStrike" cap="none" dirty="0">
                <a:solidFill>
                  <a:srgbClr val="FF0000"/>
                </a:solidFill>
                <a:latin typeface="Roboto Thin"/>
                <a:ea typeface="Roboto Thin"/>
                <a:cs typeface="Roboto Thin"/>
                <a:sym typeface="Roboto Thin"/>
              </a:rPr>
              <a:t>Applying what we’ve learned with more </a:t>
            </a:r>
            <a:r>
              <a:rPr lang="en-CA" sz="3000" i="0" u="none" strike="noStrike" cap="none" dirty="0" err="1">
                <a:solidFill>
                  <a:srgbClr val="FF0000"/>
                </a:solidFill>
                <a:latin typeface="Roboto Thin"/>
                <a:ea typeface="Roboto Thin"/>
                <a:cs typeface="Roboto Thin"/>
                <a:sym typeface="Roboto Thin"/>
              </a:rPr>
              <a:t>Statscan</a:t>
            </a:r>
            <a:r>
              <a:rPr lang="en-CA" sz="3000" dirty="0">
                <a:solidFill>
                  <a:srgbClr val="FF0000"/>
                </a:solidFill>
                <a:latin typeface="Roboto Thin"/>
                <a:ea typeface="Roboto Thin"/>
                <a:cs typeface="Roboto Thin"/>
                <a:sym typeface="Roboto Thin"/>
              </a:rPr>
              <a:t> </a:t>
            </a:r>
            <a:r>
              <a:rPr lang="en-CA" sz="3000" i="0" u="none" strike="noStrike" cap="none" dirty="0">
                <a:solidFill>
                  <a:srgbClr val="FF0000"/>
                </a:solidFill>
                <a:latin typeface="Roboto Thin"/>
                <a:ea typeface="Roboto Thin"/>
                <a:cs typeface="Roboto Thin"/>
                <a:sym typeface="Roboto Thin"/>
              </a:rPr>
              <a:t>Tables</a:t>
            </a:r>
            <a:endParaRPr sz="3000" i="0" u="none" strike="noStrike" cap="none" dirty="0">
              <a:solidFill>
                <a:srgbClr val="FF0000"/>
              </a:solidFill>
              <a:latin typeface="Roboto Thin"/>
              <a:ea typeface="Roboto Thin"/>
              <a:cs typeface="Roboto Thin"/>
              <a:sym typeface="Roboto Thin"/>
            </a:endParaRPr>
          </a:p>
        </p:txBody>
      </p:sp>
      <p:sp>
        <p:nvSpPr>
          <p:cNvPr id="155" name="Google Shape;155;p22"/>
          <p:cNvSpPr txBox="1">
            <a:spLocks noGrp="1"/>
          </p:cNvSpPr>
          <p:nvPr>
            <p:ph type="body" idx="1"/>
          </p:nvPr>
        </p:nvSpPr>
        <p:spPr>
          <a:xfrm>
            <a:off x="457200" y="1483585"/>
            <a:ext cx="8229600" cy="3890829"/>
          </a:xfrm>
          <a:prstGeom prst="rect">
            <a:avLst/>
          </a:prstGeom>
          <a:noFill/>
          <a:ln>
            <a:noFill/>
          </a:ln>
        </p:spPr>
        <p:txBody>
          <a:bodyPr spcFirstLastPara="1" wrap="square" lIns="91425" tIns="45700" rIns="91425" bIns="45700" anchor="t" anchorCtr="0">
            <a:noAutofit/>
          </a:bodyPr>
          <a:lstStyle/>
          <a:p>
            <a:pPr marL="342900" indent="-342900">
              <a:spcBef>
                <a:spcPts val="0"/>
              </a:spcBef>
              <a:buSzPts val="2400"/>
            </a:pPr>
            <a:r>
              <a:rPr lang="en-CA" sz="2400" b="0" i="0" u="none" strike="noStrike" cap="none" dirty="0">
                <a:solidFill>
                  <a:schemeClr val="dk1"/>
                </a:solidFill>
                <a:latin typeface="Calibri"/>
                <a:ea typeface="Calibri"/>
                <a:cs typeface="Calibri"/>
                <a:sym typeface="Calibri"/>
              </a:rPr>
              <a:t>Story: </a:t>
            </a:r>
            <a:r>
              <a:rPr lang="en-CA" sz="2400" dirty="0">
                <a:hlinkClick r:id="rId3"/>
              </a:rPr>
              <a:t>GM's decision to close Oshawa plant raises fears for future of making cars in Canada</a:t>
            </a:r>
            <a:endParaRPr lang="en-CA" sz="2400" dirty="0"/>
          </a:p>
          <a:p>
            <a:pPr marL="342900" indent="-342900">
              <a:spcBef>
                <a:spcPts val="0"/>
              </a:spcBef>
              <a:buSzPts val="2400"/>
            </a:pPr>
            <a:endParaRPr lang="en-CA" sz="2400" dirty="0"/>
          </a:p>
          <a:p>
            <a:pPr marL="342900" indent="-342900">
              <a:spcBef>
                <a:spcPts val="0"/>
              </a:spcBef>
              <a:buSzPts val="2400"/>
            </a:pPr>
            <a:r>
              <a:rPr lang="en-CA" sz="2400" b="0" i="0" u="none" strike="noStrike" cap="none" dirty="0">
                <a:solidFill>
                  <a:schemeClr val="dk1"/>
                </a:solidFill>
                <a:latin typeface="Calibri"/>
                <a:ea typeface="Calibri"/>
                <a:cs typeface="Calibri"/>
                <a:sym typeface="Calibri"/>
              </a:rPr>
              <a:t>The data: </a:t>
            </a:r>
            <a:r>
              <a:rPr lang="en-CA" sz="2400" dirty="0">
                <a:hlinkClick r:id="rId4"/>
              </a:rPr>
              <a:t>Manufacturing sales by industry and province, monthly (dollars unless otherwise noted)</a:t>
            </a:r>
            <a:endParaRPr lang="en-CA" sz="2400" dirty="0"/>
          </a:p>
          <a:p>
            <a:pPr marL="342900" indent="-342900">
              <a:spcBef>
                <a:spcPts val="0"/>
              </a:spcBef>
              <a:buSzPts val="2400"/>
            </a:pPr>
            <a:endParaRPr lang="en-CA" sz="2400" dirty="0"/>
          </a:p>
          <a:p>
            <a:pPr marL="342900" indent="-342900">
              <a:spcBef>
                <a:spcPts val="0"/>
              </a:spcBef>
              <a:buSzPts val="2400"/>
            </a:pPr>
            <a:r>
              <a:rPr lang="en-CA" sz="2400" b="0" i="0" u="none" strike="noStrike" cap="none" dirty="0">
                <a:solidFill>
                  <a:schemeClr val="dk1"/>
                </a:solidFill>
                <a:latin typeface="Calibri"/>
                <a:ea typeface="Calibri"/>
                <a:cs typeface="Calibri"/>
                <a:sym typeface="Calibri"/>
              </a:rPr>
              <a:t>More data: </a:t>
            </a:r>
            <a:r>
              <a:rPr lang="en-CA" sz="2400" dirty="0">
                <a:hlinkClick r:id="rId5"/>
              </a:rPr>
              <a:t>Retail trade sales by industry</a:t>
            </a:r>
            <a:endParaRPr lang="en-CA" sz="2400" dirty="0"/>
          </a:p>
          <a:p>
            <a:pPr marL="342900" indent="-342900">
              <a:spcBef>
                <a:spcPts val="0"/>
              </a:spcBef>
              <a:buSzPts val="2400"/>
            </a:pPr>
            <a:endParaRPr lang="en-CA" sz="2400" dirty="0"/>
          </a:p>
          <a:p>
            <a:pPr marL="342900" indent="-342900">
              <a:spcBef>
                <a:spcPts val="0"/>
              </a:spcBef>
              <a:buSzPts val="2400"/>
            </a:pPr>
            <a:r>
              <a:rPr lang="en-CA" sz="2400" dirty="0"/>
              <a:t>Even more data: </a:t>
            </a:r>
            <a:r>
              <a:rPr lang="en-CA" sz="2400" dirty="0">
                <a:hlinkClick r:id="rId6"/>
              </a:rPr>
              <a:t>Labour force characteristics, monthly, seasonally adjusted and trend-cycle, last 5 months</a:t>
            </a:r>
            <a:endParaRPr lang="en-CA" sz="2400" dirty="0"/>
          </a:p>
          <a:p>
            <a:pPr marL="342900" indent="-342900">
              <a:spcBef>
                <a:spcPts val="0"/>
              </a:spcBef>
              <a:buSzPts val="2400"/>
            </a:pPr>
            <a:endParaRPr lang="en-CA" sz="2400" dirty="0"/>
          </a:p>
          <a:p>
            <a:pPr marL="342900" indent="-342900">
              <a:spcBef>
                <a:spcPts val="0"/>
              </a:spcBef>
              <a:buSzPts val="2400"/>
            </a:pPr>
            <a:endParaRPr sz="2400" b="0" i="0" u="none" strike="noStrike" cap="none" dirty="0">
              <a:solidFill>
                <a:schemeClr val="dk1"/>
              </a:solidFill>
              <a:latin typeface="Calibri"/>
              <a:ea typeface="Calibri"/>
              <a:cs typeface="Calibri"/>
              <a:sym typeface="Calibri"/>
            </a:endParaRPr>
          </a:p>
          <a:p>
            <a:pPr marL="0" marR="0" lvl="0" indent="0" algn="l" rtl="0">
              <a:spcBef>
                <a:spcPts val="480"/>
              </a:spcBef>
              <a:spcAft>
                <a:spcPts val="0"/>
              </a:spcAft>
              <a:buClr>
                <a:schemeClr val="dk1"/>
              </a:buClr>
              <a:buSzPts val="2400"/>
              <a:buFont typeface="Arial"/>
              <a:buNone/>
            </a:pPr>
            <a:br>
              <a:rPr lang="en-CA" sz="2400" b="0" i="0" u="none" strike="noStrike" cap="none" dirty="0">
                <a:solidFill>
                  <a:schemeClr val="dk1"/>
                </a:solidFill>
                <a:latin typeface="Calibri"/>
                <a:ea typeface="Calibri"/>
                <a:cs typeface="Calibri"/>
                <a:sym typeface="Calibri"/>
              </a:rPr>
            </a:br>
            <a:endParaRPr sz="2400" b="0" i="0" u="none" strike="noStrike" cap="none" dirty="0">
              <a:solidFill>
                <a:schemeClr val="dk1"/>
              </a:solidFill>
              <a:latin typeface="Calibri"/>
              <a:ea typeface="Calibri"/>
              <a:cs typeface="Calibri"/>
              <a:sym typeface="Calibri"/>
            </a:endParaRPr>
          </a:p>
        </p:txBody>
      </p:sp>
      <p:pic>
        <p:nvPicPr>
          <p:cNvPr id="156" name="Google Shape;156;p22"/>
          <p:cNvPicPr preferRelativeResize="0"/>
          <p:nvPr/>
        </p:nvPicPr>
        <p:blipFill>
          <a:blip r:embed="rId7">
            <a:alphaModFix/>
          </a:blip>
          <a:stretch>
            <a:fillRect/>
          </a:stretch>
        </p:blipFill>
        <p:spPr>
          <a:xfrm rot="-1129222">
            <a:off x="6477014" y="4976565"/>
            <a:ext cx="2510189" cy="13880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i="0" u="none" strike="noStrike" cap="none">
                <a:solidFill>
                  <a:srgbClr val="FF0000"/>
                </a:solidFill>
                <a:latin typeface="Roboto Thin"/>
                <a:ea typeface="Roboto Thin"/>
                <a:cs typeface="Roboto Thin"/>
                <a:sym typeface="Roboto Thin"/>
              </a:rPr>
              <a:t>Workflow </a:t>
            </a:r>
            <a:r>
              <a:rPr lang="en-CA" sz="3000">
                <a:solidFill>
                  <a:srgbClr val="FF0000"/>
                </a:solidFill>
                <a:latin typeface="Roboto Thin"/>
                <a:ea typeface="Roboto Thin"/>
                <a:cs typeface="Roboto Thin"/>
                <a:sym typeface="Roboto Thin"/>
              </a:rPr>
              <a:t>I</a:t>
            </a:r>
            <a:r>
              <a:rPr lang="en-CA" sz="3000" i="0" u="none" strike="noStrike" cap="none">
                <a:solidFill>
                  <a:srgbClr val="FF0000"/>
                </a:solidFill>
                <a:latin typeface="Roboto Thin"/>
                <a:ea typeface="Roboto Thin"/>
                <a:cs typeface="Roboto Thin"/>
                <a:sym typeface="Roboto Thin"/>
              </a:rPr>
              <a:t>deas for </a:t>
            </a:r>
            <a:br>
              <a:rPr lang="en-CA" sz="3000" i="0" u="none" strike="noStrike" cap="none">
                <a:solidFill>
                  <a:srgbClr val="FF0000"/>
                </a:solidFill>
                <a:latin typeface="Roboto Thin"/>
                <a:ea typeface="Roboto Thin"/>
                <a:cs typeface="Roboto Thin"/>
                <a:sym typeface="Roboto Thin"/>
              </a:rPr>
            </a:br>
            <a:r>
              <a:rPr lang="en-CA" sz="3000" i="0" u="none" strike="noStrike" cap="none">
                <a:solidFill>
                  <a:srgbClr val="FF0000"/>
                </a:solidFill>
                <a:latin typeface="Roboto Thin"/>
                <a:ea typeface="Roboto Thin"/>
                <a:cs typeface="Roboto Thin"/>
                <a:sym typeface="Roboto Thin"/>
              </a:rPr>
              <a:t>using Statistics Canada </a:t>
            </a: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ata</a:t>
            </a:r>
            <a:endParaRPr sz="3000">
              <a:solidFill>
                <a:srgbClr val="FF0000"/>
              </a:solidFill>
              <a:latin typeface="Roboto Thin"/>
              <a:ea typeface="Roboto Thin"/>
              <a:cs typeface="Roboto Thin"/>
              <a:sym typeface="Roboto Thin"/>
            </a:endParaRPr>
          </a:p>
        </p:txBody>
      </p:sp>
      <p:sp>
        <p:nvSpPr>
          <p:cNvPr id="162" name="Google Shape;162;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Proxima Nova"/>
              <a:buChar char="•"/>
            </a:pPr>
            <a:r>
              <a:rPr lang="en-CA" sz="2400" i="0" u="sng" strike="noStrike" cap="none" dirty="0">
                <a:solidFill>
                  <a:schemeClr val="hlink"/>
                </a:solidFill>
                <a:latin typeface="Proxima Nova"/>
                <a:ea typeface="Proxima Nova"/>
                <a:cs typeface="Proxima Nova"/>
                <a:sym typeface="Proxima Nova"/>
                <a:hlinkClick r:id="rId3"/>
              </a:rPr>
              <a:t>Create an account </a:t>
            </a:r>
            <a:r>
              <a:rPr lang="en-CA" sz="2400" i="0" u="none" strike="noStrike" cap="none" dirty="0">
                <a:solidFill>
                  <a:schemeClr val="dk1"/>
                </a:solidFill>
                <a:latin typeface="Proxima Nova"/>
                <a:ea typeface="Proxima Nova"/>
                <a:cs typeface="Proxima Nova"/>
                <a:sym typeface="Proxima Nova"/>
              </a:rPr>
              <a:t> that automatically notifies you when there are releases on specific topics and </a:t>
            </a:r>
            <a:r>
              <a:rPr lang="en-CA" sz="2400" i="0" u="sng" strike="noStrike" cap="none" dirty="0">
                <a:solidFill>
                  <a:schemeClr val="hlink"/>
                </a:solidFill>
                <a:latin typeface="Proxima Nova"/>
                <a:ea typeface="Proxima Nova"/>
                <a:cs typeface="Proxima Nova"/>
                <a:sym typeface="Proxima Nova"/>
                <a:hlinkClick r:id="rId4"/>
              </a:rPr>
              <a:t>download a PDF </a:t>
            </a:r>
            <a:r>
              <a:rPr lang="en-CA" sz="2400" i="0" u="none" strike="noStrike" cap="none" dirty="0">
                <a:solidFill>
                  <a:schemeClr val="dk1"/>
                </a:solidFill>
                <a:latin typeface="Proxima Nova"/>
                <a:ea typeface="Proxima Nova"/>
                <a:cs typeface="Proxima Nova"/>
                <a:sym typeface="Proxima Nova"/>
              </a:rPr>
              <a:t>of release dates for key economic indicators.</a:t>
            </a:r>
            <a:endParaRPr sz="2400" i="0" u="none" strike="noStrike" cap="none" dirty="0">
              <a:solidFill>
                <a:schemeClr val="dk1"/>
              </a:solidFill>
              <a:latin typeface="Proxima Nova"/>
              <a:ea typeface="Proxima Nova"/>
              <a:cs typeface="Proxima Nova"/>
              <a:sym typeface="Proxima Nova"/>
            </a:endParaRPr>
          </a:p>
          <a:p>
            <a:pPr marL="342900" marR="0" lvl="0" indent="0" algn="l" rtl="0">
              <a:spcBef>
                <a:spcPts val="0"/>
              </a:spcBef>
              <a:spcAft>
                <a:spcPts val="0"/>
              </a:spcAft>
              <a:buNone/>
            </a:pPr>
            <a:endParaRPr sz="2400" dirty="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Identify a list of experts within Statistics Canada who can help with your analysis.</a:t>
            </a:r>
            <a:endParaRPr sz="2400" dirty="0">
              <a:latin typeface="Proxima Nova"/>
              <a:ea typeface="Proxima Nova"/>
              <a:cs typeface="Proxima Nova"/>
              <a:sym typeface="Proxima Nova"/>
            </a:endParaRPr>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163" name="Google Shape;163;p23"/>
          <p:cNvPicPr preferRelativeResize="0"/>
          <p:nvPr/>
        </p:nvPicPr>
        <p:blipFill>
          <a:blip r:embed="rId5">
            <a:alphaModFix/>
          </a:blip>
          <a:stretch>
            <a:fillRect/>
          </a:stretch>
        </p:blipFill>
        <p:spPr>
          <a:xfrm>
            <a:off x="3320800" y="4329375"/>
            <a:ext cx="3194300" cy="1796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a:solidFill>
                  <a:srgbClr val="FF0000"/>
                </a:solidFill>
                <a:latin typeface="Roboto Thin"/>
                <a:ea typeface="Roboto Thin"/>
                <a:cs typeface="Roboto Thin"/>
                <a:sym typeface="Roboto Thin"/>
              </a:rPr>
              <a:t>Follow-up </a:t>
            </a:r>
            <a:r>
              <a:rPr lang="en-CA" sz="3000">
                <a:solidFill>
                  <a:srgbClr val="FF0000"/>
                </a:solidFill>
                <a:latin typeface="Roboto Thin"/>
                <a:ea typeface="Roboto Thin"/>
                <a:cs typeface="Roboto Thin"/>
                <a:sym typeface="Roboto Thin"/>
              </a:rPr>
              <a:t>E</a:t>
            </a:r>
            <a:r>
              <a:rPr lang="en-CA" sz="3000" i="0" u="none" strike="noStrike" cap="none">
                <a:solidFill>
                  <a:srgbClr val="FF0000"/>
                </a:solidFill>
                <a:latin typeface="Roboto Thin"/>
                <a:ea typeface="Roboto Thin"/>
                <a:cs typeface="Roboto Thin"/>
                <a:sym typeface="Roboto Thin"/>
              </a:rPr>
              <a:t>xercises</a:t>
            </a:r>
            <a:endParaRPr sz="3000">
              <a:solidFill>
                <a:srgbClr val="FF0000"/>
              </a:solidFill>
              <a:latin typeface="Roboto Thin"/>
              <a:ea typeface="Roboto Thin"/>
              <a:cs typeface="Roboto Thin"/>
              <a:sym typeface="Roboto Thin"/>
            </a:endParaRPr>
          </a:p>
        </p:txBody>
      </p:sp>
      <p:sp>
        <p:nvSpPr>
          <p:cNvPr id="169" name="Google Shape;169;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Keep track of a StatCan release of a key economic indicator and pitch a same-day story.</a:t>
            </a:r>
            <a:endParaRPr sz="2400">
              <a:latin typeface="Proxima Nova"/>
              <a:ea typeface="Proxima Nova"/>
              <a:cs typeface="Proxima Nova"/>
              <a:sym typeface="Proxima Nova"/>
            </a:endParaRPr>
          </a:p>
          <a:p>
            <a:pPr marL="342900" marR="0" lvl="0" indent="0" algn="l" rtl="0">
              <a:spcBef>
                <a:spcPts val="0"/>
              </a:spcBef>
              <a:spcAft>
                <a:spcPts val="0"/>
              </a:spcAft>
              <a:buNone/>
            </a:pPr>
            <a:endParaRPr sz="240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Find a way to work some of the StatCan information into the context for a story, interview or visualization. </a:t>
            </a:r>
            <a:endParaRPr sz="2400">
              <a:latin typeface="Proxima Nova"/>
              <a:ea typeface="Proxima Nova"/>
              <a:cs typeface="Proxima Nova"/>
              <a:sym typeface="Proxima Nova"/>
            </a:endParaRPr>
          </a:p>
        </p:txBody>
      </p:sp>
      <p:pic>
        <p:nvPicPr>
          <p:cNvPr id="170" name="Google Shape;170;p24"/>
          <p:cNvPicPr preferRelativeResize="0"/>
          <p:nvPr/>
        </p:nvPicPr>
        <p:blipFill>
          <a:blip r:embed="rId3">
            <a:alphaModFix/>
          </a:blip>
          <a:stretch>
            <a:fillRect/>
          </a:stretch>
        </p:blipFill>
        <p:spPr>
          <a:xfrm>
            <a:off x="3320800" y="4329375"/>
            <a:ext cx="3194300" cy="1796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a:solidFill>
                  <a:srgbClr val="FF0000"/>
                </a:solidFill>
                <a:latin typeface="Roboto Thin"/>
                <a:ea typeface="Roboto Thin"/>
                <a:cs typeface="Roboto Thin"/>
                <a:sym typeface="Roboto Thin"/>
              </a:rPr>
              <a:t>Sunshine </a:t>
            </a:r>
            <a:r>
              <a:rPr lang="en-CA" sz="3000">
                <a:solidFill>
                  <a:srgbClr val="FF0000"/>
                </a:solidFill>
                <a:latin typeface="Roboto Thin"/>
                <a:ea typeface="Roboto Thin"/>
                <a:cs typeface="Roboto Thin"/>
                <a:sym typeface="Roboto Thin"/>
              </a:rPr>
              <a:t>L</a:t>
            </a:r>
            <a:r>
              <a:rPr lang="en-CA" sz="3000" i="0" u="none" strike="noStrike" cap="none">
                <a:solidFill>
                  <a:srgbClr val="FF0000"/>
                </a:solidFill>
                <a:latin typeface="Roboto Thin"/>
                <a:ea typeface="Roboto Thin"/>
                <a:cs typeface="Roboto Thin"/>
                <a:sym typeface="Roboto Thin"/>
              </a:rPr>
              <a:t>ist </a:t>
            </a:r>
            <a:r>
              <a:rPr lang="en-CA" sz="3000">
                <a:solidFill>
                  <a:srgbClr val="FF0000"/>
                </a:solidFill>
                <a:latin typeface="Roboto Thin"/>
                <a:ea typeface="Roboto Thin"/>
                <a:cs typeface="Roboto Thin"/>
                <a:sym typeface="Roboto Thin"/>
              </a:rPr>
              <a:t>S</a:t>
            </a:r>
            <a:r>
              <a:rPr lang="en-CA" sz="3000" i="0" u="none" strike="noStrike" cap="none">
                <a:solidFill>
                  <a:srgbClr val="FF0000"/>
                </a:solidFill>
                <a:latin typeface="Roboto Thin"/>
                <a:ea typeface="Roboto Thin"/>
                <a:cs typeface="Roboto Thin"/>
                <a:sym typeface="Roboto Thin"/>
              </a:rPr>
              <a:t>tories</a:t>
            </a:r>
            <a:endParaRPr sz="3000">
              <a:solidFill>
                <a:srgbClr val="FF0000"/>
              </a:solidFill>
              <a:latin typeface="Roboto Thin"/>
              <a:ea typeface="Roboto Thin"/>
              <a:cs typeface="Roboto Thin"/>
              <a:sym typeface="Roboto Thin"/>
            </a:endParaRPr>
          </a:p>
        </p:txBody>
      </p:sp>
      <p:sp>
        <p:nvSpPr>
          <p:cNvPr id="177" name="Google Shape;177;p25"/>
          <p:cNvSpPr txBox="1">
            <a:spLocks noGrp="1"/>
          </p:cNvSpPr>
          <p:nvPr>
            <p:ph type="body" idx="1"/>
          </p:nvPr>
        </p:nvSpPr>
        <p:spPr>
          <a:xfrm>
            <a:off x="457200" y="1600201"/>
            <a:ext cx="8435280" cy="4493096"/>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Story: </a:t>
            </a:r>
            <a:r>
              <a:rPr lang="en-CA" sz="2400" i="0" u="sng" strike="noStrike" cap="none" dirty="0">
                <a:solidFill>
                  <a:schemeClr val="hlink"/>
                </a:solidFill>
                <a:latin typeface="Proxima Nova"/>
                <a:ea typeface="Proxima Nova"/>
                <a:cs typeface="Proxima Nova"/>
                <a:sym typeface="Proxima Nova"/>
                <a:hlinkClick r:id="rId3"/>
              </a:rPr>
              <a:t>Ontario releases its annual Sunshine List of top public sector salaries</a:t>
            </a:r>
            <a:endParaRPr sz="2400" i="0" u="none" strike="noStrike" cap="none" dirty="0">
              <a:solidFill>
                <a:schemeClr val="dk1"/>
              </a:solidFill>
              <a:latin typeface="Proxima Nova"/>
              <a:ea typeface="Proxima Nova"/>
              <a:cs typeface="Proxima Nova"/>
              <a:sym typeface="Proxima Nova"/>
            </a:endParaRPr>
          </a:p>
          <a:p>
            <a:pPr marL="342900" marR="0" lvl="0" indent="-139700" algn="l" rtl="0">
              <a:spcBef>
                <a:spcPts val="640"/>
              </a:spcBef>
              <a:spcAft>
                <a:spcPts val="0"/>
              </a:spcAft>
              <a:buClr>
                <a:schemeClr val="dk1"/>
              </a:buClr>
              <a:buSzPts val="3200"/>
              <a:buFont typeface="Arial"/>
              <a:buNone/>
            </a:pPr>
            <a:endParaRPr sz="2400" i="0" u="none" strike="noStrike" cap="none" dirty="0">
              <a:solidFill>
                <a:schemeClr val="dk1"/>
              </a:solidFill>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dirty="0" err="1">
                <a:latin typeface="Proxima Nova"/>
                <a:ea typeface="Proxima Nova"/>
                <a:cs typeface="Proxima Nova"/>
                <a:sym typeface="Proxima Nova"/>
              </a:rPr>
              <a:t>D</a:t>
            </a:r>
            <a:r>
              <a:rPr lang="en-CA" sz="2400" i="0" u="none" strike="noStrike" cap="none" dirty="0" err="1">
                <a:solidFill>
                  <a:schemeClr val="dk1"/>
                </a:solidFill>
                <a:latin typeface="Proxima Nova"/>
                <a:ea typeface="Proxima Nova"/>
                <a:cs typeface="Proxima Nova"/>
                <a:sym typeface="Proxima Nova"/>
              </a:rPr>
              <a:t>ata:</a:t>
            </a:r>
            <a:r>
              <a:rPr lang="en-CA" sz="2400" i="0" u="sng" strike="noStrike" cap="none" dirty="0" err="1">
                <a:solidFill>
                  <a:schemeClr val="hlink"/>
                </a:solidFill>
                <a:latin typeface="Proxima Nova"/>
                <a:ea typeface="Proxima Nova"/>
                <a:cs typeface="Proxima Nova"/>
                <a:sym typeface="Proxima Nova"/>
                <a:hlinkClick r:id="rId4"/>
              </a:rPr>
              <a:t>https</a:t>
            </a:r>
            <a:r>
              <a:rPr lang="en-CA" sz="2400" i="0" u="sng" strike="noStrike" cap="none" dirty="0">
                <a:solidFill>
                  <a:schemeClr val="hlink"/>
                </a:solidFill>
                <a:latin typeface="Proxima Nova"/>
                <a:ea typeface="Proxima Nova"/>
                <a:cs typeface="Proxima Nova"/>
                <a:sym typeface="Proxima Nova"/>
                <a:hlinkClick r:id="rId4"/>
              </a:rPr>
              <a:t>://www.ontario.ca/page/public-sector-salary-disclosure-2017-all-sectors-and-seconded-employees</a:t>
            </a:r>
            <a:endParaRPr lang="en-CA" sz="2400" i="0" u="sng" strike="noStrike" cap="none" dirty="0">
              <a:solidFill>
                <a:schemeClr val="hlink"/>
              </a:solidFill>
              <a:latin typeface="Proxima Nova"/>
              <a:ea typeface="Proxima Nova"/>
              <a:cs typeface="Proxima Nova"/>
              <a:sym typeface="Proxima Nova"/>
            </a:endParaRPr>
          </a:p>
          <a:p>
            <a:pPr marL="342900" lvl="0" indent="-292100">
              <a:buSzPts val="2400"/>
              <a:buFont typeface="Proxima Nova"/>
              <a:buChar char="•"/>
            </a:pPr>
            <a:r>
              <a:rPr lang="en-CA" sz="2400" dirty="0">
                <a:latin typeface="Proxima Nova"/>
                <a:ea typeface="Proxima Nova"/>
                <a:cs typeface="Proxima Nova"/>
                <a:sym typeface="Proxima Nova"/>
                <a:hlinkClick r:id="rId5"/>
              </a:rPr>
              <a:t>https://www.ontario.ca/page/public-sector-salary-disclosure</a:t>
            </a:r>
            <a:endParaRPr sz="2400" i="0" u="none" strike="noStrike" cap="none" dirty="0">
              <a:solidFill>
                <a:schemeClr val="dk1"/>
              </a:solidFill>
              <a:latin typeface="Proxima Nova"/>
              <a:ea typeface="Proxima Nova"/>
              <a:cs typeface="Proxima Nova"/>
              <a:sym typeface="Proxima Nova"/>
            </a:endParaRPr>
          </a:p>
          <a:p>
            <a:pPr marL="342900" marR="0" lvl="0" indent="-139700" algn="l" rtl="0">
              <a:spcBef>
                <a:spcPts val="640"/>
              </a:spcBef>
              <a:spcAft>
                <a:spcPts val="0"/>
              </a:spcAft>
              <a:buClr>
                <a:schemeClr val="dk1"/>
              </a:buClr>
              <a:buSzPts val="3200"/>
              <a:buFont typeface="Arial"/>
              <a:buNone/>
            </a:pPr>
            <a:endParaRPr sz="2400" i="0" u="none" strike="noStrike" cap="none" dirty="0">
              <a:solidFill>
                <a:schemeClr val="dk1"/>
              </a:solidFill>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Tutorial: </a:t>
            </a:r>
            <a:r>
              <a:rPr lang="en-CA" sz="2400" i="0" u="sng" strike="noStrike" cap="none" dirty="0">
                <a:solidFill>
                  <a:schemeClr val="hlink"/>
                </a:solidFill>
                <a:latin typeface="Proxima Nova"/>
                <a:ea typeface="Proxima Nova"/>
                <a:cs typeface="Proxima Nova"/>
                <a:sym typeface="Proxima Nova"/>
                <a:hlinkClick r:id="rId6"/>
              </a:rPr>
              <a:t>sorting and filter salary data</a:t>
            </a:r>
            <a:endParaRPr sz="2400" i="0" u="none" strike="noStrike" cap="none" dirty="0">
              <a:solidFill>
                <a:schemeClr val="dk1"/>
              </a:solidFill>
              <a:latin typeface="Proxima Nova"/>
              <a:ea typeface="Proxima Nova"/>
              <a:cs typeface="Proxima Nova"/>
              <a:sym typeface="Proxima Nova"/>
            </a:endParaRPr>
          </a:p>
          <a:p>
            <a:pPr marL="342900" marR="0" lvl="0" indent="-139700" algn="l" rtl="0">
              <a:spcBef>
                <a:spcPts val="640"/>
              </a:spcBef>
              <a:spcAft>
                <a:spcPts val="0"/>
              </a:spcAft>
              <a:buClr>
                <a:schemeClr val="dk1"/>
              </a:buClr>
              <a:buSzPts val="3200"/>
              <a:buFont typeface="Arial"/>
              <a:buNone/>
            </a:pPr>
            <a:endParaRPr sz="3200" b="1" i="0" u="none" strike="noStrike" cap="none" dirty="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178" name="Google Shape;178;p25"/>
          <p:cNvPicPr preferRelativeResize="0"/>
          <p:nvPr/>
        </p:nvPicPr>
        <p:blipFill>
          <a:blip r:embed="rId7">
            <a:alphaModFix/>
          </a:blip>
          <a:stretch>
            <a:fillRect/>
          </a:stretch>
        </p:blipFill>
        <p:spPr>
          <a:xfrm rot="-1129222">
            <a:off x="6349743" y="4865290"/>
            <a:ext cx="2510189" cy="13880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i="0" u="none" strike="noStrike" cap="none">
                <a:solidFill>
                  <a:srgbClr val="FF0000"/>
                </a:solidFill>
                <a:latin typeface="Roboto Thin"/>
                <a:ea typeface="Roboto Thin"/>
                <a:cs typeface="Roboto Thin"/>
                <a:sym typeface="Roboto Thin"/>
              </a:rPr>
              <a:t>Applying </a:t>
            </a:r>
            <a:r>
              <a:rPr lang="en-CA" sz="3000">
                <a:solidFill>
                  <a:srgbClr val="FF0000"/>
                </a:solidFill>
                <a:latin typeface="Roboto Thin"/>
                <a:ea typeface="Roboto Thin"/>
                <a:cs typeface="Roboto Thin"/>
                <a:sym typeface="Roboto Thin"/>
              </a:rPr>
              <a:t>W</a:t>
            </a:r>
            <a:r>
              <a:rPr lang="en-CA" sz="3000" i="0" u="none" strike="noStrike" cap="none">
                <a:solidFill>
                  <a:srgbClr val="FF0000"/>
                </a:solidFill>
                <a:latin typeface="Roboto Thin"/>
                <a:ea typeface="Roboto Thin"/>
                <a:cs typeface="Roboto Thin"/>
                <a:sym typeface="Roboto Thin"/>
              </a:rPr>
              <a:t>hat </a:t>
            </a:r>
            <a:r>
              <a:rPr lang="en-CA" sz="3000">
                <a:solidFill>
                  <a:srgbClr val="FF0000"/>
                </a:solidFill>
                <a:latin typeface="Roboto Thin"/>
                <a:ea typeface="Roboto Thin"/>
                <a:cs typeface="Roboto Thin"/>
                <a:sym typeface="Roboto Thin"/>
              </a:rPr>
              <a:t>W</a:t>
            </a:r>
            <a:r>
              <a:rPr lang="en-CA" sz="3000" i="0" u="none" strike="noStrike" cap="none">
                <a:solidFill>
                  <a:srgbClr val="FF0000"/>
                </a:solidFill>
                <a:latin typeface="Roboto Thin"/>
                <a:ea typeface="Roboto Thin"/>
                <a:cs typeface="Roboto Thin"/>
                <a:sym typeface="Roboto Thin"/>
              </a:rPr>
              <a:t>e’ve </a:t>
            </a:r>
            <a:r>
              <a:rPr lang="en-CA" sz="3000">
                <a:solidFill>
                  <a:srgbClr val="FF0000"/>
                </a:solidFill>
                <a:latin typeface="Roboto Thin"/>
                <a:ea typeface="Roboto Thin"/>
                <a:cs typeface="Roboto Thin"/>
                <a:sym typeface="Roboto Thin"/>
              </a:rPr>
              <a:t>L</a:t>
            </a:r>
            <a:r>
              <a:rPr lang="en-CA" sz="3000" i="0" u="none" strike="noStrike" cap="none">
                <a:solidFill>
                  <a:srgbClr val="FF0000"/>
                </a:solidFill>
                <a:latin typeface="Roboto Thin"/>
                <a:ea typeface="Roboto Thin"/>
                <a:cs typeface="Roboto Thin"/>
                <a:sym typeface="Roboto Thin"/>
              </a:rPr>
              <a:t>earned </a:t>
            </a:r>
            <a:endParaRPr sz="3000" i="0" u="none" strike="noStrike" cap="none">
              <a:solidFill>
                <a:srgbClr val="FF0000"/>
              </a:solidFill>
              <a:latin typeface="Roboto Thin"/>
              <a:ea typeface="Roboto Thin"/>
              <a:cs typeface="Roboto Thin"/>
              <a:sym typeface="Roboto Thin"/>
            </a:endParaRPr>
          </a:p>
          <a:p>
            <a:pPr marL="0" marR="0" lvl="0" indent="0" algn="ctr" rtl="0">
              <a:spcBef>
                <a:spcPts val="0"/>
              </a:spcBef>
              <a:spcAft>
                <a:spcPts val="0"/>
              </a:spcAft>
              <a:buClr>
                <a:schemeClr val="dk1"/>
              </a:buClr>
              <a:buSzPts val="3959"/>
              <a:buFont typeface="Calibri"/>
              <a:buNone/>
            </a:pPr>
            <a:r>
              <a:rPr lang="en-CA" sz="3000" i="0" u="none" strike="noStrike" cap="none">
                <a:solidFill>
                  <a:srgbClr val="FF0000"/>
                </a:solidFill>
                <a:latin typeface="Roboto Thin"/>
                <a:ea typeface="Roboto Thin"/>
                <a:cs typeface="Roboto Thin"/>
                <a:sym typeface="Roboto Thin"/>
              </a:rPr>
              <a:t>with Alberta </a:t>
            </a:r>
            <a:r>
              <a:rPr lang="en-CA" sz="3000">
                <a:solidFill>
                  <a:srgbClr val="FF0000"/>
                </a:solidFill>
                <a:latin typeface="Roboto Thin"/>
                <a:ea typeface="Roboto Thin"/>
                <a:cs typeface="Roboto Thin"/>
                <a:sym typeface="Roboto Thin"/>
              </a:rPr>
              <a:t>S</a:t>
            </a:r>
            <a:r>
              <a:rPr lang="en-CA" sz="3000" i="0" u="none" strike="noStrike" cap="none">
                <a:solidFill>
                  <a:srgbClr val="FF0000"/>
                </a:solidFill>
                <a:latin typeface="Roboto Thin"/>
                <a:ea typeface="Roboto Thin"/>
                <a:cs typeface="Roboto Thin"/>
                <a:sym typeface="Roboto Thin"/>
              </a:rPr>
              <a:t>alaries </a:t>
            </a: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ata</a:t>
            </a:r>
            <a:endParaRPr sz="3000">
              <a:solidFill>
                <a:srgbClr val="FF0000"/>
              </a:solidFill>
              <a:latin typeface="Roboto Thin"/>
              <a:ea typeface="Roboto Thin"/>
              <a:cs typeface="Roboto Thin"/>
              <a:sym typeface="Roboto Thin"/>
            </a:endParaRPr>
          </a:p>
        </p:txBody>
      </p:sp>
      <p:sp>
        <p:nvSpPr>
          <p:cNvPr id="185" name="Google Shape;185;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CA" sz="3200" b="0" i="0" u="none" strike="noStrike" cap="none" dirty="0">
                <a:solidFill>
                  <a:schemeClr val="dk1"/>
                </a:solidFill>
                <a:latin typeface="Calibri"/>
                <a:ea typeface="Calibri"/>
                <a:cs typeface="Calibri"/>
                <a:sym typeface="Calibri"/>
              </a:rPr>
              <a:t>Story: </a:t>
            </a:r>
            <a:r>
              <a:rPr lang="en-CA" sz="3200" b="0" i="0" u="sng" strike="noStrike" cap="none" dirty="0">
                <a:solidFill>
                  <a:schemeClr val="hlink"/>
                </a:solidFill>
                <a:latin typeface="Calibri"/>
                <a:ea typeface="Calibri"/>
                <a:cs typeface="Calibri"/>
                <a:sym typeface="Calibri"/>
                <a:hlinkClick r:id="rId3"/>
              </a:rPr>
              <a:t>Chief medical examiner top earner of Alberta government employees</a:t>
            </a:r>
            <a:endParaRPr sz="3200" b="0" i="0" u="none" strike="noStrike" cap="none" dirty="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CA" sz="3200" b="0" i="0" u="none" strike="noStrike" cap="none" dirty="0">
                <a:solidFill>
                  <a:schemeClr val="dk1"/>
                </a:solidFill>
                <a:latin typeface="Calibri"/>
                <a:ea typeface="Calibri"/>
                <a:cs typeface="Calibri"/>
                <a:sym typeface="Calibri"/>
              </a:rPr>
              <a:t>Website: </a:t>
            </a:r>
            <a:r>
              <a:rPr lang="en-CA" sz="3200" b="0" i="0" u="sng" strike="noStrike" cap="none" dirty="0">
                <a:solidFill>
                  <a:schemeClr val="hlink"/>
                </a:solidFill>
                <a:latin typeface="Calibri"/>
                <a:ea typeface="Calibri"/>
                <a:cs typeface="Calibri"/>
                <a:sym typeface="Calibri"/>
                <a:hlinkClick r:id="rId4"/>
              </a:rPr>
              <a:t>Alberta Public Disclosure of Salary and Severance</a:t>
            </a:r>
            <a:endParaRPr sz="3200" b="0" i="0" u="none" strike="noStrike" cap="none" dirty="0">
              <a:solidFill>
                <a:schemeClr val="dk1"/>
              </a:solidFill>
              <a:latin typeface="Calibri"/>
              <a:ea typeface="Calibri"/>
              <a:cs typeface="Calibri"/>
              <a:sym typeface="Calibri"/>
            </a:endParaRPr>
          </a:p>
        </p:txBody>
      </p:sp>
      <p:pic>
        <p:nvPicPr>
          <p:cNvPr id="186" name="Google Shape;186;p26"/>
          <p:cNvPicPr preferRelativeResize="0"/>
          <p:nvPr/>
        </p:nvPicPr>
        <p:blipFill>
          <a:blip r:embed="rId5">
            <a:alphaModFix/>
          </a:blip>
          <a:stretch>
            <a:fillRect/>
          </a:stretch>
        </p:blipFill>
        <p:spPr>
          <a:xfrm rot="-1129222">
            <a:off x="6349743" y="4865290"/>
            <a:ext cx="2510189" cy="13880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374900" y="302063"/>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a:solidFill>
                  <a:srgbClr val="FF0000"/>
                </a:solidFill>
                <a:latin typeface="Roboto Thin"/>
                <a:ea typeface="Roboto Thin"/>
                <a:cs typeface="Roboto Thin"/>
                <a:sym typeface="Roboto Thin"/>
              </a:rPr>
              <a:t>What We Learned!</a:t>
            </a:r>
            <a:endParaRPr sz="3000">
              <a:solidFill>
                <a:srgbClr val="FF0000"/>
              </a:solidFill>
              <a:latin typeface="Roboto Thin"/>
              <a:ea typeface="Roboto Thin"/>
              <a:cs typeface="Roboto Thin"/>
              <a:sym typeface="Roboto Thin"/>
            </a:endParaRPr>
          </a:p>
        </p:txBody>
      </p:sp>
      <p:sp>
        <p:nvSpPr>
          <p:cNvPr id="193" name="Google Shape;193;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07340" algn="l" rtl="0">
              <a:lnSpc>
                <a:spcPct val="90000"/>
              </a:lnSpc>
              <a:spcBef>
                <a:spcPts val="0"/>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How to sort and filter Statistics Canada data.</a:t>
            </a:r>
            <a:endParaRPr sz="2400">
              <a:latin typeface="Proxima Nova"/>
              <a:ea typeface="Proxima Nova"/>
              <a:cs typeface="Proxima Nova"/>
              <a:sym typeface="Proxima Nova"/>
            </a:endParaRPr>
          </a:p>
          <a:p>
            <a:pPr marL="342900" marR="0" lvl="0" indent="-307340" algn="l" rtl="0">
              <a:lnSpc>
                <a:spcPct val="90000"/>
              </a:lnSpc>
              <a:spcBef>
                <a:spcPts val="592"/>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How</a:t>
            </a:r>
            <a:r>
              <a:rPr lang="en-CA" sz="2400">
                <a:latin typeface="Proxima Nova"/>
                <a:ea typeface="Proxima Nova"/>
                <a:cs typeface="Proxima Nova"/>
                <a:sym typeface="Proxima Nova"/>
              </a:rPr>
              <a:t> to</a:t>
            </a:r>
            <a:r>
              <a:rPr lang="en-CA" sz="2400" i="0" u="none" strike="noStrike" cap="none">
                <a:solidFill>
                  <a:schemeClr val="dk1"/>
                </a:solidFill>
                <a:latin typeface="Proxima Nova"/>
                <a:ea typeface="Proxima Nova"/>
                <a:cs typeface="Proxima Nova"/>
                <a:sym typeface="Proxima Nova"/>
              </a:rPr>
              <a:t> download the data into a spreadsheet for continued analysis.</a:t>
            </a:r>
            <a:endParaRPr sz="2400">
              <a:latin typeface="Proxima Nova"/>
              <a:ea typeface="Proxima Nova"/>
              <a:cs typeface="Proxima Nova"/>
              <a:sym typeface="Proxima Nova"/>
            </a:endParaRPr>
          </a:p>
          <a:p>
            <a:pPr marL="342900" marR="0" lvl="0" indent="-307340" algn="l" rtl="0">
              <a:lnSpc>
                <a:spcPct val="90000"/>
              </a:lnSpc>
              <a:spcBef>
                <a:spcPts val="592"/>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How to </a:t>
            </a:r>
            <a:r>
              <a:rPr lang="en-CA" sz="2400">
                <a:latin typeface="Proxima Nova"/>
                <a:ea typeface="Proxima Nova"/>
                <a:cs typeface="Proxima Nova"/>
                <a:sym typeface="Proxima Nova"/>
              </a:rPr>
              <a:t>navigate</a:t>
            </a:r>
            <a:r>
              <a:rPr lang="en-CA" sz="2400" i="0" u="none" strike="noStrike" cap="none">
                <a:solidFill>
                  <a:schemeClr val="dk1"/>
                </a:solidFill>
                <a:latin typeface="Proxima Nova"/>
                <a:ea typeface="Proxima Nova"/>
                <a:cs typeface="Proxima Nova"/>
                <a:sym typeface="Proxima Nova"/>
              </a:rPr>
              <a:t> Statistics Canada data to understand the difference between rates and raw numbers.</a:t>
            </a:r>
            <a:endParaRPr sz="2400" i="0" u="none" strike="noStrike" cap="none">
              <a:solidFill>
                <a:schemeClr val="dk1"/>
              </a:solidFill>
              <a:latin typeface="Proxima Nova"/>
              <a:ea typeface="Proxima Nova"/>
              <a:cs typeface="Proxima Nova"/>
              <a:sym typeface="Proxima Nova"/>
            </a:endParaRPr>
          </a:p>
          <a:p>
            <a:pPr marL="342900" marR="0" lvl="0" indent="-307340" algn="l" rtl="0">
              <a:lnSpc>
                <a:spcPct val="90000"/>
              </a:lnSpc>
              <a:spcBef>
                <a:spcPts val="592"/>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How to sort and filter Ontario’s public sector salary data.</a:t>
            </a:r>
            <a:endParaRPr sz="2400" i="0" u="none" strike="noStrike" cap="none">
              <a:solidFill>
                <a:schemeClr val="dk1"/>
              </a:solidFill>
              <a:latin typeface="Proxima Nova"/>
              <a:ea typeface="Proxima Nova"/>
              <a:cs typeface="Proxima Nova"/>
              <a:sym typeface="Proxima Nova"/>
            </a:endParaRPr>
          </a:p>
          <a:p>
            <a:pPr marL="342900" marR="0" lvl="0" indent="-307340" algn="l" rtl="0">
              <a:lnSpc>
                <a:spcPct val="90000"/>
              </a:lnSpc>
              <a:spcBef>
                <a:spcPts val="592"/>
              </a:spcBef>
              <a:spcAft>
                <a:spcPts val="0"/>
              </a:spcAft>
              <a:buClr>
                <a:schemeClr val="dk1"/>
              </a:buClr>
              <a:buSzPts val="2400"/>
              <a:buFont typeface="Proxima Nova"/>
              <a:buChar char="•"/>
            </a:pPr>
            <a:r>
              <a:rPr lang="en-CA" sz="2400">
                <a:latin typeface="Proxima Nova"/>
                <a:ea typeface="Proxima Nova"/>
                <a:cs typeface="Proxima Nova"/>
                <a:sym typeface="Proxima Nova"/>
              </a:rPr>
              <a:t>Discussed</a:t>
            </a:r>
            <a:r>
              <a:rPr lang="en-CA" sz="2400" i="0" u="none" strike="noStrike" cap="none">
                <a:solidFill>
                  <a:schemeClr val="dk1"/>
                </a:solidFill>
                <a:latin typeface="Proxima Nova"/>
                <a:ea typeface="Proxima Nova"/>
                <a:cs typeface="Proxima Nova"/>
                <a:sym typeface="Proxima Nova"/>
              </a:rPr>
              <a:t> strong story pitches based on the data you've analyzed.</a:t>
            </a:r>
            <a:endParaRPr sz="2400">
              <a:latin typeface="Proxima Nova"/>
              <a:ea typeface="Proxima Nova"/>
              <a:cs typeface="Proxima Nova"/>
              <a:sym typeface="Proxima Nova"/>
            </a:endParaRPr>
          </a:p>
          <a:p>
            <a:pPr marL="342900" marR="0" lvl="0" indent="-154940" algn="l" rtl="0">
              <a:lnSpc>
                <a:spcPct val="90000"/>
              </a:lnSpc>
              <a:spcBef>
                <a:spcPts val="592"/>
              </a:spcBef>
              <a:spcAft>
                <a:spcPts val="0"/>
              </a:spcAft>
              <a:buClr>
                <a:schemeClr val="dk1"/>
              </a:buClr>
              <a:buSzPts val="2960"/>
              <a:buFont typeface="Arial"/>
              <a:buNone/>
            </a:pPr>
            <a:endParaRPr sz="2960" b="0" i="0" u="none" strike="noStrike" cap="none">
              <a:solidFill>
                <a:schemeClr val="dk1"/>
              </a:solidFill>
              <a:latin typeface="Calibri"/>
              <a:ea typeface="Calibri"/>
              <a:cs typeface="Calibri"/>
              <a:sym typeface="Calibri"/>
            </a:endParaRPr>
          </a:p>
          <a:p>
            <a:pPr marL="342900" marR="0" lvl="0" indent="-154940" algn="l" rtl="0">
              <a:lnSpc>
                <a:spcPct val="90000"/>
              </a:lnSpc>
              <a:spcBef>
                <a:spcPts val="592"/>
              </a:spcBef>
              <a:spcAft>
                <a:spcPts val="0"/>
              </a:spcAft>
              <a:buClr>
                <a:schemeClr val="dk1"/>
              </a:buClr>
              <a:buSzPts val="2960"/>
              <a:buFont typeface="Arial"/>
              <a:buNone/>
            </a:pPr>
            <a:endParaRPr sz="2960" b="0" i="0" u="none" strike="noStrike" cap="none">
              <a:solidFill>
                <a:schemeClr val="dk1"/>
              </a:solidFill>
              <a:latin typeface="Calibri"/>
              <a:ea typeface="Calibri"/>
              <a:cs typeface="Calibri"/>
              <a:sym typeface="Calibri"/>
            </a:endParaRPr>
          </a:p>
          <a:p>
            <a:pPr marL="342900" marR="0" lvl="0" indent="-154940" algn="l" rtl="0">
              <a:lnSpc>
                <a:spcPct val="90000"/>
              </a:lnSpc>
              <a:spcBef>
                <a:spcPts val="592"/>
              </a:spcBef>
              <a:spcAft>
                <a:spcPts val="0"/>
              </a:spcAft>
              <a:buClr>
                <a:schemeClr val="dk1"/>
              </a:buClr>
              <a:buSzPts val="2960"/>
              <a:buFont typeface="Arial"/>
              <a:buNone/>
            </a:pPr>
            <a:endParaRPr sz="2960" b="0" i="0" u="none" strike="noStrike" cap="none">
              <a:solidFill>
                <a:schemeClr val="dk1"/>
              </a:solidFill>
              <a:latin typeface="Calibri"/>
              <a:ea typeface="Calibri"/>
              <a:cs typeface="Calibri"/>
              <a:sym typeface="Calibri"/>
            </a:endParaRPr>
          </a:p>
        </p:txBody>
      </p:sp>
      <p:pic>
        <p:nvPicPr>
          <p:cNvPr id="194" name="Google Shape;194;p27"/>
          <p:cNvPicPr preferRelativeResize="0"/>
          <p:nvPr/>
        </p:nvPicPr>
        <p:blipFill>
          <a:blip r:embed="rId3">
            <a:alphaModFix/>
          </a:blip>
          <a:stretch>
            <a:fillRect/>
          </a:stretch>
        </p:blipFill>
        <p:spPr>
          <a:xfrm>
            <a:off x="3331450" y="4575025"/>
            <a:ext cx="1905000" cy="1905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dirty="0">
                <a:solidFill>
                  <a:srgbClr val="FF0000"/>
                </a:solidFill>
                <a:latin typeface="Roboto Thin"/>
                <a:ea typeface="Roboto Thin"/>
                <a:cs typeface="Roboto Thin"/>
                <a:sym typeface="Roboto Thin"/>
              </a:rPr>
              <a:t>Follow-up exercises</a:t>
            </a:r>
            <a:endParaRPr sz="3000" dirty="0">
              <a:solidFill>
                <a:srgbClr val="FF0000"/>
              </a:solidFill>
              <a:latin typeface="Roboto Thin"/>
              <a:ea typeface="Roboto Thin"/>
              <a:cs typeface="Roboto Thin"/>
              <a:sym typeface="Roboto Thin"/>
            </a:endParaRPr>
          </a:p>
        </p:txBody>
      </p:sp>
      <p:sp>
        <p:nvSpPr>
          <p:cNvPr id="200" name="Google Shape;200;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07340" algn="l" rtl="0">
              <a:lnSpc>
                <a:spcPct val="80000"/>
              </a:lnSpc>
              <a:spcBef>
                <a:spcPts val="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Once you’ve filed your main story based on the newest salaries data, continue to drill down using a bit of spare time you’ve carved out for yourself. </a:t>
            </a:r>
            <a:endParaRPr sz="2400" dirty="0">
              <a:latin typeface="Proxima Nova"/>
              <a:ea typeface="Proxima Nova"/>
              <a:cs typeface="Proxima Nova"/>
              <a:sym typeface="Proxima Nova"/>
            </a:endParaRPr>
          </a:p>
          <a:p>
            <a:pPr marL="342900" marR="0" lvl="0" indent="-307340" algn="l" rtl="0">
              <a:lnSpc>
                <a:spcPct val="80000"/>
              </a:lnSpc>
              <a:spcBef>
                <a:spcPts val="592"/>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Create worksheets in your Google Sheet for the various institutions of interest, such as hospitals, municipalities and school boards. </a:t>
            </a:r>
            <a:endParaRPr sz="2400" dirty="0">
              <a:latin typeface="Proxima Nova"/>
              <a:ea typeface="Proxima Nova"/>
              <a:cs typeface="Proxima Nova"/>
              <a:sym typeface="Proxima Nova"/>
            </a:endParaRPr>
          </a:p>
          <a:p>
            <a:pPr marL="342900" marR="0" lvl="0" indent="-307340" algn="l" rtl="0">
              <a:lnSpc>
                <a:spcPct val="80000"/>
              </a:lnSpc>
              <a:spcBef>
                <a:spcPts val="592"/>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The increasing number of employees like police constables and nurses, who typically earn less than $100,000 a year, may indicate more of them are working overtime, thus straining municipal budgets.</a:t>
            </a:r>
            <a:endParaRPr sz="2400" dirty="0">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i="0" u="none" strike="noStrike" cap="none" dirty="0">
                <a:solidFill>
                  <a:srgbClr val="FF0000"/>
                </a:solidFill>
                <a:latin typeface="Roboto Thin"/>
                <a:ea typeface="Roboto Thin"/>
                <a:cs typeface="Roboto Thin"/>
                <a:sym typeface="Roboto Thin"/>
              </a:rPr>
              <a:t>Workflow ideas for </a:t>
            </a:r>
            <a:br>
              <a:rPr lang="en-CA" sz="3000" i="0" u="none" strike="noStrike" cap="none" dirty="0">
                <a:solidFill>
                  <a:srgbClr val="FF0000"/>
                </a:solidFill>
                <a:latin typeface="Roboto Thin"/>
                <a:ea typeface="Roboto Thin"/>
                <a:cs typeface="Roboto Thin"/>
                <a:sym typeface="Roboto Thin"/>
              </a:rPr>
            </a:br>
            <a:r>
              <a:rPr lang="en-CA" sz="3000" i="0" u="none" strike="noStrike" cap="none" dirty="0">
                <a:solidFill>
                  <a:srgbClr val="FF0000"/>
                </a:solidFill>
                <a:latin typeface="Roboto Thin"/>
                <a:ea typeface="Roboto Thin"/>
                <a:cs typeface="Roboto Thin"/>
                <a:sym typeface="Roboto Thin"/>
              </a:rPr>
              <a:t>using salaries data</a:t>
            </a:r>
            <a:endParaRPr sz="3000" dirty="0">
              <a:solidFill>
                <a:srgbClr val="FF0000"/>
              </a:solidFill>
              <a:latin typeface="Roboto Thin"/>
              <a:ea typeface="Roboto Thin"/>
              <a:cs typeface="Roboto Thin"/>
              <a:sym typeface="Roboto Thin"/>
            </a:endParaRPr>
          </a:p>
        </p:txBody>
      </p:sp>
      <p:sp>
        <p:nvSpPr>
          <p:cNvPr id="206" name="Google Shape;20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07340" algn="l" rtl="0">
              <a:lnSpc>
                <a:spcPct val="90000"/>
              </a:lnSpc>
              <a:spcBef>
                <a:spcPts val="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Find out the release schedule for the data</a:t>
            </a:r>
            <a:endParaRPr sz="2400" dirty="0">
              <a:latin typeface="Proxima Nova"/>
              <a:ea typeface="Proxima Nova"/>
              <a:cs typeface="Proxima Nova"/>
              <a:sym typeface="Proxima Nova"/>
            </a:endParaRPr>
          </a:p>
          <a:p>
            <a:pPr marL="342900" marR="0" lvl="0" indent="-307340" algn="l" rtl="0">
              <a:lnSpc>
                <a:spcPct val="90000"/>
              </a:lnSpc>
              <a:spcBef>
                <a:spcPts val="592"/>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To prepare, download the previous years’ datasets, using the same techniques we’ve learned. </a:t>
            </a:r>
            <a:endParaRPr sz="2400" dirty="0">
              <a:latin typeface="Proxima Nova"/>
              <a:ea typeface="Proxima Nova"/>
              <a:cs typeface="Proxima Nova"/>
              <a:sym typeface="Proxima Nova"/>
            </a:endParaRPr>
          </a:p>
          <a:p>
            <a:pPr marL="342900" marR="0" lvl="0" indent="-307340" algn="l" rtl="0">
              <a:lnSpc>
                <a:spcPct val="90000"/>
              </a:lnSpc>
              <a:spcBef>
                <a:spcPts val="592"/>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Once the new data is uploaded, update your dataset and use techniques to go beyond who made the most. For instance, filter for local institutions like hospitals, school boards and municipalities to find categories of employees on the lists</a:t>
            </a:r>
            <a:endParaRPr sz="2400" dirty="0">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ctrTitle"/>
          </p:nvPr>
        </p:nvSpPr>
        <p:spPr>
          <a:xfrm>
            <a:off x="685800" y="532200"/>
            <a:ext cx="7772400" cy="157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600" i="0" u="none" strike="noStrike" cap="none">
                <a:solidFill>
                  <a:srgbClr val="FF0000"/>
                </a:solidFill>
                <a:latin typeface="Roboto Thin"/>
                <a:ea typeface="Roboto Thin"/>
                <a:cs typeface="Roboto Thin"/>
                <a:sym typeface="Roboto Thin"/>
              </a:rPr>
              <a:t>Using Data for </a:t>
            </a:r>
            <a:endParaRPr sz="3600" i="0" u="none" strike="noStrike" cap="none">
              <a:solidFill>
                <a:srgbClr val="FF0000"/>
              </a:solidFill>
              <a:latin typeface="Roboto Thin"/>
              <a:ea typeface="Roboto Thin"/>
              <a:cs typeface="Roboto Thin"/>
              <a:sym typeface="Roboto Thin"/>
            </a:endParaRPr>
          </a:p>
          <a:p>
            <a:pPr marL="0" marR="0" lvl="0" indent="0" algn="ctr" rtl="0">
              <a:spcBef>
                <a:spcPts val="0"/>
              </a:spcBef>
              <a:spcAft>
                <a:spcPts val="0"/>
              </a:spcAft>
              <a:buClr>
                <a:schemeClr val="dk1"/>
              </a:buClr>
              <a:buSzPts val="4400"/>
              <a:buFont typeface="Calibri"/>
              <a:buNone/>
            </a:pPr>
            <a:r>
              <a:rPr lang="en-CA" sz="3600" i="0" u="none" strike="noStrike" cap="none">
                <a:solidFill>
                  <a:srgbClr val="FF0000"/>
                </a:solidFill>
                <a:latin typeface="Roboto Thin"/>
                <a:ea typeface="Roboto Thin"/>
                <a:cs typeface="Roboto Thin"/>
                <a:sym typeface="Roboto Thin"/>
              </a:rPr>
              <a:t>Great Story Ideas</a:t>
            </a:r>
            <a:endParaRPr sz="3600" i="0" u="none" strike="noStrike" cap="none">
              <a:solidFill>
                <a:srgbClr val="FF0000"/>
              </a:solidFill>
              <a:latin typeface="Roboto Thin"/>
              <a:ea typeface="Roboto Thin"/>
              <a:cs typeface="Roboto Thin"/>
              <a:sym typeface="Roboto Thin"/>
            </a:endParaRPr>
          </a:p>
        </p:txBody>
      </p:sp>
      <p:pic>
        <p:nvPicPr>
          <p:cNvPr id="213" name="Google Shape;213;p30"/>
          <p:cNvPicPr preferRelativeResize="0"/>
          <p:nvPr/>
        </p:nvPicPr>
        <p:blipFill>
          <a:blip r:embed="rId3">
            <a:alphaModFix/>
          </a:blip>
          <a:stretch>
            <a:fillRect/>
          </a:stretch>
        </p:blipFill>
        <p:spPr>
          <a:xfrm rot="-769853">
            <a:off x="1627604" y="2269751"/>
            <a:ext cx="6604393" cy="2779773"/>
          </a:xfrm>
          <a:prstGeom prst="rect">
            <a:avLst/>
          </a:prstGeom>
          <a:noFill/>
          <a:ln>
            <a:noFill/>
          </a:ln>
        </p:spPr>
      </p:pic>
      <p:pic>
        <p:nvPicPr>
          <p:cNvPr id="214" name="Google Shape;214;p30"/>
          <p:cNvPicPr preferRelativeResize="0"/>
          <p:nvPr/>
        </p:nvPicPr>
        <p:blipFill>
          <a:blip r:embed="rId4">
            <a:alphaModFix/>
          </a:blip>
          <a:stretch>
            <a:fillRect/>
          </a:stretch>
        </p:blipFill>
        <p:spPr>
          <a:xfrm>
            <a:off x="6948497" y="4796025"/>
            <a:ext cx="1619425" cy="167071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CA" sz="3000">
                <a:solidFill>
                  <a:srgbClr val="FF0000"/>
                </a:solidFill>
                <a:latin typeface="Roboto Thin"/>
                <a:ea typeface="Roboto Thin"/>
                <a:cs typeface="Roboto Thin"/>
                <a:sym typeface="Roboto Thin"/>
              </a:rPr>
              <a:t>Objectives for Day 2</a:t>
            </a:r>
            <a:endParaRPr sz="3000" b="0" i="0" u="none" strike="noStrike" cap="none">
              <a:solidFill>
                <a:schemeClr val="dk1"/>
              </a:solidFill>
              <a:latin typeface="Calibri"/>
              <a:ea typeface="Calibri"/>
              <a:cs typeface="Calibri"/>
              <a:sym typeface="Calibri"/>
            </a:endParaRPr>
          </a:p>
        </p:txBody>
      </p:sp>
      <p:sp>
        <p:nvSpPr>
          <p:cNvPr id="221" name="Google Shape;221;p31"/>
          <p:cNvSpPr txBox="1">
            <a:spLocks noGrp="1"/>
          </p:cNvSpPr>
          <p:nvPr>
            <p:ph type="body" idx="1"/>
          </p:nvPr>
        </p:nvSpPr>
        <p:spPr>
          <a:xfrm>
            <a:off x="457200" y="1931224"/>
            <a:ext cx="8229600" cy="4194900"/>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How to use basic math formulas such as summing, counting, and creating pivot tables to find stories </a:t>
            </a:r>
            <a:endParaRPr sz="2400" i="0" u="none" strike="noStrike" cap="none" dirty="0">
              <a:solidFill>
                <a:schemeClr val="dk1"/>
              </a:solidFill>
              <a:latin typeface="Proxima Nova"/>
              <a:ea typeface="Proxima Nova"/>
              <a:cs typeface="Proxima Nova"/>
              <a:sym typeface="Proxima Nova"/>
            </a:endParaRPr>
          </a:p>
          <a:p>
            <a:pPr marL="342900" marR="0" lvl="0" indent="0" algn="l" rtl="0">
              <a:spcBef>
                <a:spcPts val="0"/>
              </a:spcBef>
              <a:spcAft>
                <a:spcPts val="0"/>
              </a:spcAft>
              <a:buNone/>
            </a:pPr>
            <a:endParaRPr sz="2400" dirty="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How to mine stories from the analysis of datasets</a:t>
            </a:r>
            <a:endParaRPr sz="2400" i="0" u="none" strike="noStrike" cap="none" dirty="0">
              <a:solidFill>
                <a:schemeClr val="dk1"/>
              </a:solidFill>
              <a:latin typeface="Proxima Nova"/>
              <a:ea typeface="Proxima Nova"/>
              <a:cs typeface="Proxima Nova"/>
              <a:sym typeface="Proxima Nova"/>
            </a:endParaRPr>
          </a:p>
          <a:p>
            <a:pPr marL="342900" marR="0" lvl="0" indent="0" algn="l" rtl="0">
              <a:spcBef>
                <a:spcPts val="640"/>
              </a:spcBef>
              <a:spcAft>
                <a:spcPts val="0"/>
              </a:spcAft>
              <a:buNone/>
            </a:pPr>
            <a:endParaRPr sz="2400" dirty="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How to find data online</a:t>
            </a:r>
            <a:endParaRPr sz="2400" i="0" u="none" strike="noStrike" cap="none" dirty="0">
              <a:solidFill>
                <a:schemeClr val="dk1"/>
              </a:solidFill>
              <a:latin typeface="Proxima Nova"/>
              <a:ea typeface="Proxima Nova"/>
              <a:cs typeface="Proxima Nova"/>
              <a:sym typeface="Proxima Nova"/>
            </a:endParaRPr>
          </a:p>
          <a:p>
            <a:pPr marL="342900" marR="0" lvl="0" indent="0" algn="l" rtl="0">
              <a:spcBef>
                <a:spcPts val="640"/>
              </a:spcBef>
              <a:spcAft>
                <a:spcPts val="0"/>
              </a:spcAft>
              <a:buNone/>
            </a:pPr>
            <a:endParaRPr sz="2400" dirty="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Strategies for incorporating these skills into your workflow</a:t>
            </a:r>
            <a:endParaRPr sz="2400" dirty="0">
              <a:latin typeface="Proxima Nova"/>
              <a:ea typeface="Proxima Nova"/>
              <a:cs typeface="Proxima Nova"/>
              <a:sym typeface="Proxima Nova"/>
            </a:endParaRPr>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222" name="Google Shape;222;p31"/>
          <p:cNvPicPr preferRelativeResize="0"/>
          <p:nvPr/>
        </p:nvPicPr>
        <p:blipFill>
          <a:blip r:embed="rId3">
            <a:alphaModFix/>
          </a:blip>
          <a:stretch>
            <a:fillRect/>
          </a:stretch>
        </p:blipFill>
        <p:spPr>
          <a:xfrm>
            <a:off x="761800" y="889825"/>
            <a:ext cx="1041400" cy="1041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332973"/>
            <a:ext cx="8229600" cy="988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600" i="0" u="none" strike="noStrike" cap="none" dirty="0">
                <a:solidFill>
                  <a:srgbClr val="FF0000"/>
                </a:solidFill>
                <a:latin typeface="Roboto Thin"/>
                <a:ea typeface="Roboto Thin"/>
                <a:cs typeface="Roboto Thin"/>
                <a:sym typeface="Roboto Thin"/>
              </a:rPr>
              <a:t>O</a:t>
            </a:r>
            <a:r>
              <a:rPr lang="en-CA" sz="3600" dirty="0">
                <a:solidFill>
                  <a:srgbClr val="FF0000"/>
                </a:solidFill>
                <a:latin typeface="Roboto Thin"/>
                <a:ea typeface="Roboto Thin"/>
                <a:cs typeface="Roboto Thin"/>
                <a:sym typeface="Roboto Thin"/>
              </a:rPr>
              <a:t>bjectives for</a:t>
            </a:r>
            <a:r>
              <a:rPr lang="en-CA" sz="3600" i="0" u="none" strike="noStrike" cap="none" dirty="0">
                <a:solidFill>
                  <a:srgbClr val="FF0000"/>
                </a:solidFill>
                <a:latin typeface="Roboto Thin"/>
                <a:ea typeface="Roboto Thin"/>
                <a:cs typeface="Roboto Thin"/>
                <a:sym typeface="Roboto Thin"/>
              </a:rPr>
              <a:t> Day 1</a:t>
            </a:r>
            <a:endParaRPr sz="3600" dirty="0">
              <a:solidFill>
                <a:srgbClr val="FF0000"/>
              </a:solidFill>
              <a:latin typeface="Roboto Thin"/>
              <a:ea typeface="Roboto Thin"/>
              <a:cs typeface="Roboto Thin"/>
              <a:sym typeface="Roboto Thin"/>
            </a:endParaRPr>
          </a:p>
        </p:txBody>
      </p:sp>
      <p:sp>
        <p:nvSpPr>
          <p:cNvPr id="98" name="Google Shape;98;p14"/>
          <p:cNvSpPr txBox="1">
            <a:spLocks noGrp="1"/>
          </p:cNvSpPr>
          <p:nvPr>
            <p:ph type="body" idx="1"/>
          </p:nvPr>
        </p:nvSpPr>
        <p:spPr>
          <a:xfrm>
            <a:off x="457200" y="1163125"/>
            <a:ext cx="8229600" cy="5253300"/>
          </a:xfrm>
          <a:prstGeom prst="rect">
            <a:avLst/>
          </a:prstGeom>
          <a:noFill/>
          <a:ln>
            <a:noFill/>
          </a:ln>
        </p:spPr>
        <p:txBody>
          <a:bodyPr spcFirstLastPara="1" wrap="square" lIns="91425" tIns="45700" rIns="91425" bIns="45700" anchor="t" anchorCtr="0">
            <a:noAutofit/>
          </a:bodyPr>
          <a:lstStyle/>
          <a:p>
            <a:pPr marL="342900" marR="0" lvl="0" indent="-154940" algn="l" rtl="0">
              <a:lnSpc>
                <a:spcPct val="80000"/>
              </a:lnSpc>
              <a:spcBef>
                <a:spcPts val="0"/>
              </a:spcBef>
              <a:spcAft>
                <a:spcPts val="0"/>
              </a:spcAft>
              <a:buClr>
                <a:schemeClr val="dk1"/>
              </a:buClr>
              <a:buSzPts val="2960"/>
              <a:buFont typeface="Arial"/>
              <a:buNone/>
            </a:pPr>
            <a:endParaRPr sz="2960" b="0" i="0" u="none" strike="noStrike" cap="none" dirty="0">
              <a:solidFill>
                <a:schemeClr val="dk1"/>
              </a:solidFill>
              <a:latin typeface="Calibri"/>
              <a:ea typeface="Calibri"/>
              <a:cs typeface="Calibri"/>
              <a:sym typeface="Calibri"/>
            </a:endParaRPr>
          </a:p>
          <a:p>
            <a:pPr marL="342900" marR="0" lvl="0" indent="-307340" algn="l" rtl="0">
              <a:lnSpc>
                <a:spcPct val="80000"/>
              </a:lnSpc>
              <a:spcBef>
                <a:spcPts val="592"/>
              </a:spcBef>
              <a:spcAft>
                <a:spcPts val="0"/>
              </a:spcAft>
              <a:buClr>
                <a:schemeClr val="dk1"/>
              </a:buClr>
              <a:buSzPts val="2400"/>
              <a:buFont typeface="Proxima Nova"/>
              <a:buChar char="•"/>
            </a:pPr>
            <a:r>
              <a:rPr lang="en-CA" sz="2400" dirty="0">
                <a:latin typeface="Proxima Nova"/>
                <a:ea typeface="Proxima Nova"/>
                <a:cs typeface="Proxima Nova"/>
                <a:sym typeface="Proxima Nova"/>
              </a:rPr>
              <a:t>S</a:t>
            </a:r>
            <a:r>
              <a:rPr lang="en-CA" sz="2400" i="0" u="none" strike="noStrike" cap="none" dirty="0">
                <a:solidFill>
                  <a:schemeClr val="dk1"/>
                </a:solidFill>
                <a:latin typeface="Proxima Nova"/>
                <a:ea typeface="Proxima Nova"/>
                <a:cs typeface="Proxima Nova"/>
                <a:sym typeface="Proxima Nova"/>
              </a:rPr>
              <a:t>ort and filter Statistics Canada data</a:t>
            </a:r>
            <a:endParaRPr sz="2400" i="0" u="none" strike="noStrike" cap="none" dirty="0">
              <a:solidFill>
                <a:schemeClr val="dk1"/>
              </a:solidFill>
              <a:latin typeface="Proxima Nova"/>
              <a:ea typeface="Proxima Nova"/>
              <a:cs typeface="Proxima Nova"/>
              <a:sym typeface="Proxima Nova"/>
            </a:endParaRPr>
          </a:p>
          <a:p>
            <a:pPr marL="342900" marR="0" lvl="0" indent="0" algn="l" rtl="0">
              <a:lnSpc>
                <a:spcPct val="80000"/>
              </a:lnSpc>
              <a:spcBef>
                <a:spcPts val="592"/>
              </a:spcBef>
              <a:spcAft>
                <a:spcPts val="0"/>
              </a:spcAft>
              <a:buNone/>
            </a:pPr>
            <a:endParaRPr sz="2400" dirty="0">
              <a:latin typeface="Proxima Nova"/>
              <a:ea typeface="Proxima Nova"/>
              <a:cs typeface="Proxima Nova"/>
              <a:sym typeface="Proxima Nova"/>
            </a:endParaRPr>
          </a:p>
          <a:p>
            <a:pPr marL="342900" marR="0" lvl="0" indent="-307340" algn="l" rtl="0">
              <a:lnSpc>
                <a:spcPct val="80000"/>
              </a:lnSpc>
              <a:spcBef>
                <a:spcPts val="592"/>
              </a:spcBef>
              <a:spcAft>
                <a:spcPts val="0"/>
              </a:spcAft>
              <a:buClr>
                <a:schemeClr val="dk1"/>
              </a:buClr>
              <a:buSzPts val="2400"/>
              <a:buFont typeface="Proxima Nova"/>
              <a:buChar char="•"/>
            </a:pPr>
            <a:r>
              <a:rPr lang="en-CA" sz="2400" dirty="0">
                <a:latin typeface="Proxima Nova"/>
                <a:ea typeface="Proxima Nova"/>
                <a:cs typeface="Proxima Nova"/>
                <a:sym typeface="Proxima Nova"/>
              </a:rPr>
              <a:t>D</a:t>
            </a:r>
            <a:r>
              <a:rPr lang="en-CA" sz="2400" i="0" u="none" strike="noStrike" cap="none" dirty="0">
                <a:solidFill>
                  <a:schemeClr val="dk1"/>
                </a:solidFill>
                <a:latin typeface="Proxima Nova"/>
                <a:ea typeface="Proxima Nova"/>
                <a:cs typeface="Proxima Nova"/>
                <a:sym typeface="Proxima Nova"/>
              </a:rPr>
              <a:t>ownload the data into a spreadsheet</a:t>
            </a:r>
            <a:endParaRPr sz="2400" dirty="0">
              <a:latin typeface="Proxima Nova"/>
              <a:ea typeface="Proxima Nova"/>
              <a:cs typeface="Proxima Nova"/>
              <a:sym typeface="Proxima Nova"/>
            </a:endParaRPr>
          </a:p>
          <a:p>
            <a:pPr marL="342900" marR="0" lvl="0" indent="0" algn="l" rtl="0">
              <a:lnSpc>
                <a:spcPct val="80000"/>
              </a:lnSpc>
              <a:spcBef>
                <a:spcPts val="592"/>
              </a:spcBef>
              <a:spcAft>
                <a:spcPts val="0"/>
              </a:spcAft>
              <a:buNone/>
            </a:pPr>
            <a:endParaRPr sz="2400" dirty="0">
              <a:latin typeface="Proxima Nova"/>
              <a:ea typeface="Proxima Nova"/>
              <a:cs typeface="Proxima Nova"/>
              <a:sym typeface="Proxima Nova"/>
            </a:endParaRPr>
          </a:p>
          <a:p>
            <a:pPr marL="342900" marR="0" lvl="0" indent="-307340" algn="l" rtl="0">
              <a:lnSpc>
                <a:spcPct val="80000"/>
              </a:lnSpc>
              <a:spcBef>
                <a:spcPts val="592"/>
              </a:spcBef>
              <a:spcAft>
                <a:spcPts val="0"/>
              </a:spcAft>
              <a:buClr>
                <a:schemeClr val="dk1"/>
              </a:buClr>
              <a:buSzPts val="2400"/>
              <a:buFont typeface="Proxima Nova"/>
              <a:buChar char="•"/>
            </a:pPr>
            <a:r>
              <a:rPr lang="en-CA" sz="2400" dirty="0">
                <a:latin typeface="Proxima Nova"/>
                <a:ea typeface="Proxima Nova"/>
                <a:cs typeface="Proxima Nova"/>
                <a:sym typeface="Proxima Nova"/>
              </a:rPr>
              <a:t>Navigate</a:t>
            </a:r>
            <a:r>
              <a:rPr lang="en-CA" sz="2400" i="0" u="none" strike="noStrike" cap="none" dirty="0">
                <a:solidFill>
                  <a:schemeClr val="dk1"/>
                </a:solidFill>
                <a:latin typeface="Proxima Nova"/>
                <a:ea typeface="Proxima Nova"/>
                <a:cs typeface="Proxima Nova"/>
                <a:sym typeface="Proxima Nova"/>
              </a:rPr>
              <a:t> Statistics Canada data to understand the difference between rates and raw numbers</a:t>
            </a:r>
            <a:endParaRPr sz="2400" i="0" u="none" strike="noStrike" cap="none" dirty="0">
              <a:solidFill>
                <a:schemeClr val="dk1"/>
              </a:solidFill>
              <a:latin typeface="Proxima Nova"/>
              <a:ea typeface="Proxima Nova"/>
              <a:cs typeface="Proxima Nova"/>
              <a:sym typeface="Proxima Nova"/>
            </a:endParaRPr>
          </a:p>
          <a:p>
            <a:pPr marL="342900" marR="0" lvl="0" indent="0" algn="l" rtl="0">
              <a:lnSpc>
                <a:spcPct val="80000"/>
              </a:lnSpc>
              <a:spcBef>
                <a:spcPts val="592"/>
              </a:spcBef>
              <a:spcAft>
                <a:spcPts val="0"/>
              </a:spcAft>
              <a:buNone/>
            </a:pPr>
            <a:endParaRPr sz="2400" dirty="0">
              <a:latin typeface="Proxima Nova"/>
              <a:ea typeface="Proxima Nova"/>
              <a:cs typeface="Proxima Nova"/>
              <a:sym typeface="Proxima Nova"/>
            </a:endParaRPr>
          </a:p>
          <a:p>
            <a:pPr marL="342900" marR="0" lvl="0" indent="-307340" algn="l" rtl="0">
              <a:lnSpc>
                <a:spcPct val="80000"/>
              </a:lnSpc>
              <a:spcBef>
                <a:spcPts val="592"/>
              </a:spcBef>
              <a:spcAft>
                <a:spcPts val="0"/>
              </a:spcAft>
              <a:buClr>
                <a:schemeClr val="dk1"/>
              </a:buClr>
              <a:buSzPts val="2400"/>
              <a:buFont typeface="Proxima Nova"/>
              <a:buChar char="•"/>
            </a:pPr>
            <a:r>
              <a:rPr lang="en-CA" sz="2400" dirty="0">
                <a:latin typeface="Proxima Nova"/>
                <a:ea typeface="Proxima Nova"/>
                <a:cs typeface="Proxima Nova"/>
                <a:sym typeface="Proxima Nova"/>
              </a:rPr>
              <a:t>S</a:t>
            </a:r>
            <a:r>
              <a:rPr lang="en-CA" sz="2400" i="0" u="none" strike="noStrike" cap="none" dirty="0">
                <a:solidFill>
                  <a:schemeClr val="dk1"/>
                </a:solidFill>
                <a:latin typeface="Proxima Nova"/>
                <a:ea typeface="Proxima Nova"/>
                <a:cs typeface="Proxima Nova"/>
                <a:sym typeface="Proxima Nova"/>
              </a:rPr>
              <a:t>ort and filter Ontario’s public sector salary data</a:t>
            </a:r>
            <a:endParaRPr sz="2400" i="0" u="none" strike="noStrike" cap="none" dirty="0">
              <a:solidFill>
                <a:schemeClr val="dk1"/>
              </a:solidFill>
              <a:latin typeface="Proxima Nova"/>
              <a:ea typeface="Proxima Nova"/>
              <a:cs typeface="Proxima Nova"/>
              <a:sym typeface="Proxima Nova"/>
            </a:endParaRPr>
          </a:p>
          <a:p>
            <a:pPr marL="342900" marR="0" lvl="0" indent="0" algn="l" rtl="0">
              <a:lnSpc>
                <a:spcPct val="80000"/>
              </a:lnSpc>
              <a:spcBef>
                <a:spcPts val="592"/>
              </a:spcBef>
              <a:spcAft>
                <a:spcPts val="0"/>
              </a:spcAft>
              <a:buNone/>
            </a:pPr>
            <a:endParaRPr sz="2400" dirty="0">
              <a:latin typeface="Proxima Nova"/>
              <a:ea typeface="Proxima Nova"/>
              <a:cs typeface="Proxima Nova"/>
              <a:sym typeface="Proxima Nova"/>
            </a:endParaRPr>
          </a:p>
          <a:p>
            <a:pPr marL="342900" marR="0" lvl="0" indent="-307340" algn="l" rtl="0">
              <a:lnSpc>
                <a:spcPct val="80000"/>
              </a:lnSpc>
              <a:spcBef>
                <a:spcPts val="592"/>
              </a:spcBef>
              <a:spcAft>
                <a:spcPts val="0"/>
              </a:spcAft>
              <a:buClr>
                <a:schemeClr val="dk1"/>
              </a:buClr>
              <a:buSzPts val="2400"/>
              <a:buFont typeface="Proxima Nova"/>
              <a:buChar char="•"/>
            </a:pPr>
            <a:r>
              <a:rPr lang="en-CA" sz="2400" dirty="0">
                <a:latin typeface="Proxima Nova"/>
                <a:ea typeface="Proxima Nova"/>
                <a:cs typeface="Proxima Nova"/>
                <a:sym typeface="Proxima Nova"/>
              </a:rPr>
              <a:t>Discuss how </a:t>
            </a:r>
            <a:r>
              <a:rPr lang="en-CA" sz="2400" i="0" u="none" strike="noStrike" cap="none" dirty="0">
                <a:solidFill>
                  <a:schemeClr val="dk1"/>
                </a:solidFill>
                <a:latin typeface="Proxima Nova"/>
                <a:ea typeface="Proxima Nova"/>
                <a:cs typeface="Proxima Nova"/>
                <a:sym typeface="Proxima Nova"/>
              </a:rPr>
              <a:t>to make strong story pitches based on the data you've analyzed</a:t>
            </a:r>
            <a:endParaRPr sz="2400" dirty="0">
              <a:latin typeface="Proxima Nova"/>
              <a:ea typeface="Proxima Nova"/>
              <a:cs typeface="Proxima Nova"/>
              <a:sym typeface="Proxima Nova"/>
            </a:endParaRPr>
          </a:p>
          <a:p>
            <a:pPr marL="342900" marR="0" lvl="0" indent="-154940" algn="l" rtl="0">
              <a:lnSpc>
                <a:spcPct val="80000"/>
              </a:lnSpc>
              <a:spcBef>
                <a:spcPts val="592"/>
              </a:spcBef>
              <a:spcAft>
                <a:spcPts val="0"/>
              </a:spcAft>
              <a:buClr>
                <a:schemeClr val="dk1"/>
              </a:buClr>
              <a:buSzPts val="2960"/>
              <a:buFont typeface="Arial"/>
              <a:buNone/>
            </a:pPr>
            <a:endParaRPr sz="2960" b="0" i="0" u="none" strike="noStrike" cap="none" dirty="0">
              <a:solidFill>
                <a:schemeClr val="dk1"/>
              </a:solidFill>
              <a:latin typeface="Calibri"/>
              <a:ea typeface="Calibri"/>
              <a:cs typeface="Calibri"/>
              <a:sym typeface="Calibri"/>
            </a:endParaRPr>
          </a:p>
          <a:p>
            <a:pPr marL="342900" marR="0" lvl="0" indent="-154940" algn="l" rtl="0">
              <a:lnSpc>
                <a:spcPct val="80000"/>
              </a:lnSpc>
              <a:spcBef>
                <a:spcPts val="592"/>
              </a:spcBef>
              <a:spcAft>
                <a:spcPts val="0"/>
              </a:spcAft>
              <a:buClr>
                <a:schemeClr val="dk1"/>
              </a:buClr>
              <a:buSzPts val="2960"/>
              <a:buFont typeface="Arial"/>
              <a:buNone/>
            </a:pPr>
            <a:endParaRPr sz="2960" b="0" i="0" u="none" strike="noStrike" cap="none" dirty="0">
              <a:solidFill>
                <a:schemeClr val="dk1"/>
              </a:solidFill>
              <a:latin typeface="Calibri"/>
              <a:ea typeface="Calibri"/>
              <a:cs typeface="Calibri"/>
              <a:sym typeface="Calibri"/>
            </a:endParaRPr>
          </a:p>
          <a:p>
            <a:pPr marL="342900" marR="0" lvl="0" indent="-154940" algn="l" rtl="0">
              <a:lnSpc>
                <a:spcPct val="80000"/>
              </a:lnSpc>
              <a:spcBef>
                <a:spcPts val="592"/>
              </a:spcBef>
              <a:spcAft>
                <a:spcPts val="0"/>
              </a:spcAft>
              <a:buClr>
                <a:schemeClr val="dk1"/>
              </a:buClr>
              <a:buSzPts val="2960"/>
              <a:buFont typeface="Arial"/>
              <a:buNone/>
            </a:pPr>
            <a:endParaRPr sz="2960" b="0" i="0" u="none" strike="noStrike" cap="none" dirty="0">
              <a:solidFill>
                <a:schemeClr val="dk1"/>
              </a:solidFill>
              <a:latin typeface="Calibri"/>
              <a:ea typeface="Calibri"/>
              <a:cs typeface="Calibri"/>
              <a:sym typeface="Calibri"/>
            </a:endParaRPr>
          </a:p>
        </p:txBody>
      </p:sp>
      <p:pic>
        <p:nvPicPr>
          <p:cNvPr id="99" name="Google Shape;99;p14"/>
          <p:cNvPicPr preferRelativeResize="0"/>
          <p:nvPr/>
        </p:nvPicPr>
        <p:blipFill>
          <a:blip r:embed="rId3">
            <a:alphaModFix/>
          </a:blip>
          <a:stretch>
            <a:fillRect/>
          </a:stretch>
        </p:blipFill>
        <p:spPr>
          <a:xfrm>
            <a:off x="457200" y="514378"/>
            <a:ext cx="988650" cy="988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i="0" u="none" strike="noStrike" cap="none">
                <a:solidFill>
                  <a:srgbClr val="FF0000"/>
                </a:solidFill>
                <a:latin typeface="Roboto Thin"/>
                <a:ea typeface="Roboto Thin"/>
                <a:cs typeface="Roboto Thin"/>
                <a:sym typeface="Roboto Thin"/>
              </a:rPr>
              <a:t>Summing</a:t>
            </a:r>
            <a:r>
              <a:rPr lang="en-CA" sz="3000">
                <a:solidFill>
                  <a:srgbClr val="FF0000"/>
                </a:solidFill>
                <a:latin typeface="Roboto Thin"/>
                <a:ea typeface="Roboto Thin"/>
                <a:cs typeface="Roboto Thin"/>
                <a:sym typeface="Roboto Thin"/>
              </a:rPr>
              <a:t> - C</a:t>
            </a:r>
            <a:r>
              <a:rPr lang="en-CA" sz="3000" i="0" u="none" strike="noStrike" cap="none">
                <a:solidFill>
                  <a:srgbClr val="FF0000"/>
                </a:solidFill>
                <a:latin typeface="Roboto Thin"/>
                <a:ea typeface="Roboto Thin"/>
                <a:cs typeface="Roboto Thin"/>
                <a:sym typeface="Roboto Thin"/>
              </a:rPr>
              <a:t>ounting </a:t>
            </a:r>
            <a:r>
              <a:rPr lang="en-CA" sz="3000">
                <a:solidFill>
                  <a:srgbClr val="FF0000"/>
                </a:solidFill>
                <a:latin typeface="Roboto Thin"/>
                <a:ea typeface="Roboto Thin"/>
                <a:cs typeface="Roboto Thin"/>
                <a:sym typeface="Roboto Thin"/>
              </a:rPr>
              <a:t>&amp;</a:t>
            </a:r>
            <a:r>
              <a:rPr lang="en-CA" sz="3000" i="0" u="none" strike="noStrike" cap="none">
                <a:solidFill>
                  <a:srgbClr val="FF0000"/>
                </a:solidFill>
                <a:latin typeface="Roboto Thin"/>
                <a:ea typeface="Roboto Thin"/>
                <a:cs typeface="Roboto Thin"/>
                <a:sym typeface="Roboto Thin"/>
              </a:rPr>
              <a:t> </a:t>
            </a:r>
            <a:r>
              <a:rPr lang="en-CA" sz="3000">
                <a:solidFill>
                  <a:srgbClr val="FF0000"/>
                </a:solidFill>
                <a:latin typeface="Roboto Thin"/>
                <a:ea typeface="Roboto Thin"/>
                <a:cs typeface="Roboto Thin"/>
                <a:sym typeface="Roboto Thin"/>
              </a:rPr>
              <a:t>P</a:t>
            </a:r>
            <a:r>
              <a:rPr lang="en-CA" sz="3000" i="0" u="none" strike="noStrike" cap="none">
                <a:solidFill>
                  <a:srgbClr val="FF0000"/>
                </a:solidFill>
                <a:latin typeface="Roboto Thin"/>
                <a:ea typeface="Roboto Thin"/>
                <a:cs typeface="Roboto Thin"/>
                <a:sym typeface="Roboto Thin"/>
              </a:rPr>
              <a:t>ivot </a:t>
            </a:r>
            <a:r>
              <a:rPr lang="en-CA" sz="3000">
                <a:solidFill>
                  <a:srgbClr val="FF0000"/>
                </a:solidFill>
                <a:latin typeface="Roboto Thin"/>
                <a:ea typeface="Roboto Thin"/>
                <a:cs typeface="Roboto Thin"/>
                <a:sym typeface="Roboto Thin"/>
              </a:rPr>
              <a:t>T</a:t>
            </a:r>
            <a:r>
              <a:rPr lang="en-CA" sz="3000" i="0" u="none" strike="noStrike" cap="none">
                <a:solidFill>
                  <a:srgbClr val="FF0000"/>
                </a:solidFill>
                <a:latin typeface="Roboto Thin"/>
                <a:ea typeface="Roboto Thin"/>
                <a:cs typeface="Roboto Thin"/>
                <a:sym typeface="Roboto Thin"/>
              </a:rPr>
              <a:t>ables</a:t>
            </a:r>
            <a:endParaRPr sz="3000">
              <a:solidFill>
                <a:srgbClr val="FF0000"/>
              </a:solidFill>
              <a:latin typeface="Roboto Thin"/>
              <a:ea typeface="Roboto Thin"/>
              <a:cs typeface="Roboto Thin"/>
              <a:sym typeface="Roboto Thin"/>
            </a:endParaRPr>
          </a:p>
        </p:txBody>
      </p:sp>
      <p:sp>
        <p:nvSpPr>
          <p:cNvPr id="228" name="Google Shape;228;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CA" sz="3200" b="0" i="0" u="none" strike="noStrike" cap="none">
                <a:solidFill>
                  <a:schemeClr val="dk1"/>
                </a:solidFill>
                <a:latin typeface="Calibri"/>
                <a:ea typeface="Calibri"/>
                <a:cs typeface="Calibri"/>
                <a:sym typeface="Calibri"/>
              </a:rPr>
              <a:t>Story: </a:t>
            </a:r>
            <a:r>
              <a:rPr lang="en-CA" sz="3200" b="0" i="0" u="sng" strike="noStrike" cap="none">
                <a:solidFill>
                  <a:schemeClr val="hlink"/>
                </a:solidFill>
                <a:latin typeface="Calibri"/>
                <a:ea typeface="Calibri"/>
                <a:cs typeface="Calibri"/>
                <a:sym typeface="Calibri"/>
                <a:hlinkClick r:id="rId3"/>
              </a:rPr>
              <a:t>Maxime Bernier's broad regional donor base edges out remaining rivals</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CA" sz="3200" b="0" i="0" u="none" strike="noStrike" cap="none">
                <a:solidFill>
                  <a:schemeClr val="dk1"/>
                </a:solidFill>
                <a:latin typeface="Calibri"/>
                <a:ea typeface="Calibri"/>
                <a:cs typeface="Calibri"/>
                <a:sym typeface="Calibri"/>
              </a:rPr>
              <a:t>Summing and counting using Elections Canada data.</a:t>
            </a:r>
            <a:endParaRPr/>
          </a:p>
          <a:p>
            <a:pPr marL="342900" marR="0" lvl="0" indent="-342900" algn="l" rtl="0">
              <a:spcBef>
                <a:spcPts val="640"/>
              </a:spcBef>
              <a:spcAft>
                <a:spcPts val="0"/>
              </a:spcAft>
              <a:buClr>
                <a:schemeClr val="dk1"/>
              </a:buClr>
              <a:buSzPts val="3200"/>
              <a:buFont typeface="Arial"/>
              <a:buChar char="•"/>
            </a:pPr>
            <a:r>
              <a:rPr lang="en-CA" sz="3200" b="0" i="0" u="none" strike="noStrike" cap="none">
                <a:solidFill>
                  <a:schemeClr val="dk1"/>
                </a:solidFill>
                <a:latin typeface="Calibri"/>
                <a:ea typeface="Calibri"/>
                <a:cs typeface="Calibri"/>
                <a:sym typeface="Calibri"/>
              </a:rPr>
              <a:t>Examine contributions to the candidates in the Conservative Party of Canada’s 2017 leadership race. </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29" name="Google Shape;229;p32"/>
          <p:cNvPicPr preferRelativeResize="0"/>
          <p:nvPr/>
        </p:nvPicPr>
        <p:blipFill>
          <a:blip r:embed="rId4">
            <a:alphaModFix/>
          </a:blip>
          <a:stretch>
            <a:fillRect/>
          </a:stretch>
        </p:blipFill>
        <p:spPr>
          <a:xfrm rot="-1129222">
            <a:off x="6349743" y="4865290"/>
            <a:ext cx="2510189" cy="138809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a:solidFill>
                  <a:srgbClr val="FF0000"/>
                </a:solidFill>
                <a:latin typeface="Roboto Thin"/>
                <a:ea typeface="Roboto Thin"/>
                <a:cs typeface="Roboto Thin"/>
                <a:sym typeface="Roboto Thin"/>
              </a:rPr>
              <a:t>Summing</a:t>
            </a:r>
            <a:r>
              <a:rPr lang="en-CA" sz="3000">
                <a:solidFill>
                  <a:srgbClr val="FF0000"/>
                </a:solidFill>
                <a:latin typeface="Roboto Thin"/>
                <a:ea typeface="Roboto Thin"/>
                <a:cs typeface="Roboto Thin"/>
                <a:sym typeface="Roboto Thin"/>
              </a:rPr>
              <a:t> &amp;</a:t>
            </a:r>
            <a:r>
              <a:rPr lang="en-CA" sz="3000" i="0" u="none" strike="noStrike" cap="none">
                <a:solidFill>
                  <a:srgbClr val="FF0000"/>
                </a:solidFill>
                <a:latin typeface="Roboto Thin"/>
                <a:ea typeface="Roboto Thin"/>
                <a:cs typeface="Roboto Thin"/>
                <a:sym typeface="Roboto Thin"/>
              </a:rPr>
              <a:t> </a:t>
            </a:r>
            <a:r>
              <a:rPr lang="en-CA" sz="3000">
                <a:solidFill>
                  <a:srgbClr val="FF0000"/>
                </a:solidFill>
                <a:latin typeface="Roboto Thin"/>
                <a:ea typeface="Roboto Thin"/>
                <a:cs typeface="Roboto Thin"/>
                <a:sym typeface="Roboto Thin"/>
              </a:rPr>
              <a:t>C</a:t>
            </a:r>
            <a:r>
              <a:rPr lang="en-CA" sz="3000" i="0" u="none" strike="noStrike" cap="none">
                <a:solidFill>
                  <a:srgbClr val="FF0000"/>
                </a:solidFill>
                <a:latin typeface="Roboto Thin"/>
                <a:ea typeface="Roboto Thin"/>
                <a:cs typeface="Roboto Thin"/>
                <a:sym typeface="Roboto Thin"/>
              </a:rPr>
              <a:t>ounting</a:t>
            </a:r>
            <a:endParaRPr sz="3000">
              <a:solidFill>
                <a:srgbClr val="FF0000"/>
              </a:solidFill>
              <a:latin typeface="Roboto Thin"/>
              <a:ea typeface="Roboto Thin"/>
              <a:cs typeface="Roboto Thin"/>
              <a:sym typeface="Roboto Thin"/>
            </a:endParaRPr>
          </a:p>
        </p:txBody>
      </p:sp>
      <p:sp>
        <p:nvSpPr>
          <p:cNvPr id="235" name="Google Shape;235;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292100" algn="l" rtl="0">
              <a:lnSpc>
                <a:spcPct val="90000"/>
              </a:lnSpc>
              <a:spcBef>
                <a:spcPts val="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Follow this </a:t>
            </a:r>
            <a:r>
              <a:rPr lang="en-CA" sz="2400" i="0" u="sng" strike="noStrike" cap="none" dirty="0">
                <a:solidFill>
                  <a:schemeClr val="hlink"/>
                </a:solidFill>
                <a:latin typeface="Proxima Nova"/>
                <a:ea typeface="Proxima Nova"/>
                <a:cs typeface="Proxima Nova"/>
                <a:sym typeface="Proxima Nova"/>
                <a:hlinkClick r:id="rId3"/>
              </a:rPr>
              <a:t>tutorial</a:t>
            </a:r>
            <a:r>
              <a:rPr lang="en-CA" sz="2400" i="0" u="none" strike="noStrike" cap="none" dirty="0">
                <a:solidFill>
                  <a:schemeClr val="dk1"/>
                </a:solidFill>
                <a:latin typeface="Proxima Nova"/>
                <a:ea typeface="Proxima Nova"/>
                <a:cs typeface="Proxima Nova"/>
                <a:sym typeface="Proxima Nova"/>
              </a:rPr>
              <a:t> which explains how to download, save and open the donations table. </a:t>
            </a: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Upload the Conservative Party leadership contribution file to Google Sheet.</a:t>
            </a: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dirty="0">
                <a:latin typeface="Proxima Nova"/>
                <a:ea typeface="Proxima Nova"/>
                <a:cs typeface="Proxima Nova"/>
                <a:sym typeface="Proxima Nova"/>
              </a:rPr>
              <a:t>D</a:t>
            </a:r>
            <a:r>
              <a:rPr lang="en-CA" sz="2400" i="0" u="none" strike="noStrike" cap="none" dirty="0">
                <a:solidFill>
                  <a:schemeClr val="dk1"/>
                </a:solidFill>
                <a:latin typeface="Proxima Nova"/>
                <a:ea typeface="Proxima Nova"/>
                <a:cs typeface="Proxima Nova"/>
                <a:sym typeface="Proxima Nova"/>
              </a:rPr>
              <a:t>etermine which candidate raised the most money and attracted the highest number of donors. </a:t>
            </a: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dirty="0">
                <a:latin typeface="Proxima Nova"/>
                <a:ea typeface="Proxima Nova"/>
                <a:cs typeface="Proxima Nova"/>
                <a:sym typeface="Proxima Nova"/>
              </a:rPr>
              <a:t>C</a:t>
            </a:r>
            <a:r>
              <a:rPr lang="en-CA" sz="2400" i="0" u="none" strike="noStrike" cap="none" dirty="0">
                <a:solidFill>
                  <a:schemeClr val="dk1"/>
                </a:solidFill>
                <a:latin typeface="Proxima Nova"/>
                <a:ea typeface="Proxima Nova"/>
                <a:cs typeface="Proxima Nova"/>
                <a:sym typeface="Proxima Nova"/>
              </a:rPr>
              <a:t>reate a pivot table with the help of </a:t>
            </a:r>
            <a:r>
              <a:rPr lang="en-CA" sz="2400" i="0" u="none" strike="noStrike" cap="none" dirty="0">
                <a:solidFill>
                  <a:schemeClr val="dk1"/>
                </a:solidFill>
                <a:latin typeface="Proxima Nova"/>
                <a:ea typeface="Proxima Nova"/>
                <a:cs typeface="Proxima Nova"/>
                <a:sym typeface="Proxima Nova"/>
                <a:hlinkClick r:id="rId4"/>
              </a:rPr>
              <a:t>this tutorial</a:t>
            </a:r>
            <a:r>
              <a:rPr lang="en-CA" sz="2400" i="0" u="none" strike="noStrike" cap="none" dirty="0">
                <a:solidFill>
                  <a:schemeClr val="dk1"/>
                </a:solidFill>
                <a:latin typeface="Proxima Nova"/>
                <a:ea typeface="Proxima Nova"/>
                <a:cs typeface="Proxima Nova"/>
                <a:sym typeface="Proxima Nova"/>
              </a:rPr>
              <a:t>. </a:t>
            </a:r>
            <a:endParaRPr sz="2400" dirty="0">
              <a:latin typeface="Proxima Nova"/>
              <a:ea typeface="Proxima Nova"/>
              <a:cs typeface="Proxima Nova"/>
              <a:sym typeface="Proxima Nova"/>
            </a:endParaRPr>
          </a:p>
        </p:txBody>
      </p:sp>
      <p:pic>
        <p:nvPicPr>
          <p:cNvPr id="236" name="Google Shape;236;p33"/>
          <p:cNvPicPr preferRelativeResize="0"/>
          <p:nvPr/>
        </p:nvPicPr>
        <p:blipFill>
          <a:blip r:embed="rId5">
            <a:alphaModFix/>
          </a:blip>
          <a:stretch>
            <a:fillRect/>
          </a:stretch>
        </p:blipFill>
        <p:spPr>
          <a:xfrm rot="-1129222">
            <a:off x="6349743" y="4865290"/>
            <a:ext cx="2510189" cy="138809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i="0" u="none" strike="noStrike" cap="none">
                <a:solidFill>
                  <a:srgbClr val="FF0000"/>
                </a:solidFill>
                <a:latin typeface="Roboto Thin"/>
                <a:ea typeface="Roboto Thin"/>
                <a:cs typeface="Roboto Thin"/>
                <a:sym typeface="Roboto Thin"/>
              </a:rPr>
              <a:t>Applying </a:t>
            </a:r>
            <a:r>
              <a:rPr lang="en-CA" sz="3000">
                <a:solidFill>
                  <a:srgbClr val="FF0000"/>
                </a:solidFill>
                <a:latin typeface="Roboto Thin"/>
                <a:ea typeface="Roboto Thin"/>
                <a:cs typeface="Roboto Thin"/>
                <a:sym typeface="Roboto Thin"/>
              </a:rPr>
              <a:t>W</a:t>
            </a:r>
            <a:r>
              <a:rPr lang="en-CA" sz="3000" i="0" u="none" strike="noStrike" cap="none">
                <a:solidFill>
                  <a:srgbClr val="FF0000"/>
                </a:solidFill>
                <a:latin typeface="Roboto Thin"/>
                <a:ea typeface="Roboto Thin"/>
                <a:cs typeface="Roboto Thin"/>
                <a:sym typeface="Roboto Thin"/>
              </a:rPr>
              <a:t>hat </a:t>
            </a:r>
            <a:r>
              <a:rPr lang="en-CA" sz="3000">
                <a:solidFill>
                  <a:srgbClr val="FF0000"/>
                </a:solidFill>
                <a:latin typeface="Roboto Thin"/>
                <a:ea typeface="Roboto Thin"/>
                <a:cs typeface="Roboto Thin"/>
                <a:sym typeface="Roboto Thin"/>
              </a:rPr>
              <a:t>W</a:t>
            </a:r>
            <a:r>
              <a:rPr lang="en-CA" sz="3000" i="0" u="none" strike="noStrike" cap="none">
                <a:solidFill>
                  <a:srgbClr val="FF0000"/>
                </a:solidFill>
                <a:latin typeface="Roboto Thin"/>
                <a:ea typeface="Roboto Thin"/>
                <a:cs typeface="Roboto Thin"/>
                <a:sym typeface="Roboto Thin"/>
              </a:rPr>
              <a:t>e’ve </a:t>
            </a:r>
            <a:r>
              <a:rPr lang="en-CA" sz="3000">
                <a:solidFill>
                  <a:srgbClr val="FF0000"/>
                </a:solidFill>
                <a:latin typeface="Roboto Thin"/>
                <a:ea typeface="Roboto Thin"/>
                <a:cs typeface="Roboto Thin"/>
                <a:sym typeface="Roboto Thin"/>
              </a:rPr>
              <a:t>L</a:t>
            </a:r>
            <a:r>
              <a:rPr lang="en-CA" sz="3000" i="0" u="none" strike="noStrike" cap="none">
                <a:solidFill>
                  <a:srgbClr val="FF0000"/>
                </a:solidFill>
                <a:latin typeface="Roboto Thin"/>
                <a:ea typeface="Roboto Thin"/>
                <a:cs typeface="Roboto Thin"/>
                <a:sym typeface="Roboto Thin"/>
              </a:rPr>
              <a:t>earned </a:t>
            </a:r>
            <a:endParaRPr sz="3000" i="0" u="none" strike="noStrike" cap="none">
              <a:solidFill>
                <a:srgbClr val="FF0000"/>
              </a:solidFill>
              <a:latin typeface="Roboto Thin"/>
              <a:ea typeface="Roboto Thin"/>
              <a:cs typeface="Roboto Thin"/>
              <a:sym typeface="Roboto Thin"/>
            </a:endParaRPr>
          </a:p>
          <a:p>
            <a:pPr marL="0" marR="0" lvl="0" indent="0" algn="ctr" rtl="0">
              <a:spcBef>
                <a:spcPts val="0"/>
              </a:spcBef>
              <a:spcAft>
                <a:spcPts val="0"/>
              </a:spcAft>
              <a:buClr>
                <a:schemeClr val="dk1"/>
              </a:buClr>
              <a:buSzPts val="3959"/>
              <a:buFont typeface="Calibri"/>
              <a:buNone/>
            </a:pPr>
            <a:r>
              <a:rPr lang="en-CA" sz="3000" i="0" u="none" strike="noStrike" cap="none">
                <a:solidFill>
                  <a:srgbClr val="FF0000"/>
                </a:solidFill>
                <a:latin typeface="Roboto Thin"/>
                <a:ea typeface="Roboto Thin"/>
                <a:cs typeface="Roboto Thin"/>
                <a:sym typeface="Roboto Thin"/>
              </a:rPr>
              <a:t>with </a:t>
            </a:r>
            <a:r>
              <a:rPr lang="en-CA" sz="3000">
                <a:solidFill>
                  <a:srgbClr val="FF0000"/>
                </a:solidFill>
                <a:latin typeface="Roboto Thin"/>
                <a:ea typeface="Roboto Thin"/>
                <a:cs typeface="Roboto Thin"/>
                <a:sym typeface="Roboto Thin"/>
              </a:rPr>
              <a:t>P</a:t>
            </a:r>
            <a:r>
              <a:rPr lang="en-CA" sz="3000" i="0" u="none" strike="noStrike" cap="none">
                <a:solidFill>
                  <a:srgbClr val="FF0000"/>
                </a:solidFill>
                <a:latin typeface="Roboto Thin"/>
                <a:ea typeface="Roboto Thin"/>
                <a:cs typeface="Roboto Thin"/>
                <a:sym typeface="Roboto Thin"/>
              </a:rPr>
              <a:t>olitical </a:t>
            </a:r>
            <a:r>
              <a:rPr lang="en-CA" sz="3000">
                <a:solidFill>
                  <a:srgbClr val="FF0000"/>
                </a:solidFill>
                <a:latin typeface="Roboto Thin"/>
                <a:ea typeface="Roboto Thin"/>
                <a:cs typeface="Roboto Thin"/>
                <a:sym typeface="Roboto Thin"/>
              </a:rPr>
              <a:t>C</a:t>
            </a:r>
            <a:r>
              <a:rPr lang="en-CA" sz="3000" i="0" u="none" strike="noStrike" cap="none">
                <a:solidFill>
                  <a:srgbClr val="FF0000"/>
                </a:solidFill>
                <a:latin typeface="Roboto Thin"/>
                <a:ea typeface="Roboto Thin"/>
                <a:cs typeface="Roboto Thin"/>
                <a:sym typeface="Roboto Thin"/>
              </a:rPr>
              <a:t>ontributions </a:t>
            </a: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ata</a:t>
            </a:r>
            <a:endParaRPr sz="3000">
              <a:solidFill>
                <a:srgbClr val="FF0000"/>
              </a:solidFill>
              <a:latin typeface="Roboto Thin"/>
              <a:ea typeface="Roboto Thin"/>
              <a:cs typeface="Roboto Thin"/>
              <a:sym typeface="Roboto Thin"/>
            </a:endParaRPr>
          </a:p>
        </p:txBody>
      </p:sp>
      <p:sp>
        <p:nvSpPr>
          <p:cNvPr id="242" name="Google Shape;242;p34"/>
          <p:cNvSpPr txBox="1">
            <a:spLocks noGrp="1"/>
          </p:cNvSpPr>
          <p:nvPr>
            <p:ph type="body" idx="1"/>
          </p:nvPr>
        </p:nvSpPr>
        <p:spPr>
          <a:xfrm>
            <a:off x="457200" y="1600200"/>
            <a:ext cx="8229600" cy="5141168"/>
          </a:xfrm>
          <a:prstGeom prst="rect">
            <a:avLst/>
          </a:prstGeom>
          <a:noFill/>
          <a:ln>
            <a:noFill/>
          </a:ln>
        </p:spPr>
        <p:txBody>
          <a:bodyPr spcFirstLastPara="1" wrap="square" lIns="91425" tIns="45700" rIns="91425" bIns="45700" anchor="t" anchorCtr="0">
            <a:noAutofit/>
          </a:bodyPr>
          <a:lstStyle/>
          <a:p>
            <a:pPr marL="342900" marR="0" lvl="0" indent="-292100" algn="l" rtl="0">
              <a:lnSpc>
                <a:spcPct val="90000"/>
              </a:lnSpc>
              <a:spcBef>
                <a:spcPts val="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Using the same steps, download contribution data for the NDP’s leadership campaign.</a:t>
            </a: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Save a back-up copy.</a:t>
            </a: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Clean the table </a:t>
            </a:r>
            <a:endParaRPr sz="2400" i="0" u="none" strike="noStrike" cap="none" dirty="0">
              <a:solidFill>
                <a:schemeClr val="dk1"/>
              </a:solidFill>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dirty="0">
                <a:latin typeface="Proxima Nova"/>
                <a:ea typeface="Proxima Nova"/>
                <a:cs typeface="Proxima Nova"/>
                <a:sym typeface="Proxima Nova"/>
              </a:rPr>
              <a:t>E</a:t>
            </a:r>
            <a:r>
              <a:rPr lang="en-CA" sz="2400" i="0" u="none" strike="noStrike" cap="none" dirty="0">
                <a:solidFill>
                  <a:schemeClr val="dk1"/>
                </a:solidFill>
                <a:latin typeface="Proxima Nova"/>
                <a:ea typeface="Proxima Nova"/>
                <a:cs typeface="Proxima Nova"/>
                <a:sym typeface="Proxima Nova"/>
              </a:rPr>
              <a:t>liminate the extra material above and below the rows and columns</a:t>
            </a: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Upload the cleaned-up table to Google Sheets</a:t>
            </a: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Arial"/>
              <a:buChar char="•"/>
            </a:pPr>
            <a:r>
              <a:rPr lang="en-CA" sz="2400" i="0" u="none" strike="noStrike" cap="none" dirty="0">
                <a:solidFill>
                  <a:schemeClr val="dk1"/>
                </a:solidFill>
                <a:latin typeface="Proxima Nova"/>
                <a:ea typeface="Proxima Nova"/>
                <a:cs typeface="Proxima Nova"/>
                <a:sym typeface="Proxima Nova"/>
              </a:rPr>
              <a:t>Create a pivot table to determine who raised the most money, number of donors and the regions of the country where candidates did the best. </a:t>
            </a:r>
            <a:endParaRPr sz="3200" b="0" i="0" u="none" strike="noStrike" cap="none" dirty="0">
              <a:solidFill>
                <a:schemeClr val="dk1"/>
              </a:solidFill>
              <a:latin typeface="Calibri"/>
              <a:ea typeface="Calibri"/>
              <a:cs typeface="Calibri"/>
              <a:sym typeface="Calibri"/>
            </a:endParaRPr>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i="0" u="none" strike="noStrike" cap="none">
                <a:solidFill>
                  <a:srgbClr val="FF0000"/>
                </a:solidFill>
                <a:latin typeface="Roboto Thin"/>
                <a:ea typeface="Roboto Thin"/>
                <a:cs typeface="Roboto Thin"/>
                <a:sym typeface="Roboto Thin"/>
              </a:rPr>
              <a:t>Workflow </a:t>
            </a:r>
            <a:r>
              <a:rPr lang="en-CA" sz="3000">
                <a:solidFill>
                  <a:srgbClr val="FF0000"/>
                </a:solidFill>
                <a:latin typeface="Roboto Thin"/>
                <a:ea typeface="Roboto Thin"/>
                <a:cs typeface="Roboto Thin"/>
                <a:sym typeface="Roboto Thin"/>
              </a:rPr>
              <a:t>I</a:t>
            </a:r>
            <a:r>
              <a:rPr lang="en-CA" sz="3000" i="0" u="none" strike="noStrike" cap="none">
                <a:solidFill>
                  <a:srgbClr val="FF0000"/>
                </a:solidFill>
                <a:latin typeface="Roboto Thin"/>
                <a:ea typeface="Roboto Thin"/>
                <a:cs typeface="Roboto Thin"/>
                <a:sym typeface="Roboto Thin"/>
              </a:rPr>
              <a:t>deas for </a:t>
            </a:r>
            <a:br>
              <a:rPr lang="en-CA" sz="3000" i="0" u="none" strike="noStrike" cap="none">
                <a:solidFill>
                  <a:srgbClr val="FF0000"/>
                </a:solidFill>
                <a:latin typeface="Roboto Thin"/>
                <a:ea typeface="Roboto Thin"/>
                <a:cs typeface="Roboto Thin"/>
                <a:sym typeface="Roboto Thin"/>
              </a:rPr>
            </a:br>
            <a:r>
              <a:rPr lang="en-CA" sz="3000" i="0" u="none" strike="noStrike" cap="none">
                <a:solidFill>
                  <a:srgbClr val="FF0000"/>
                </a:solidFill>
                <a:latin typeface="Roboto Thin"/>
                <a:ea typeface="Roboto Thin"/>
                <a:cs typeface="Roboto Thin"/>
                <a:sym typeface="Roboto Thin"/>
              </a:rPr>
              <a:t>using </a:t>
            </a:r>
            <a:r>
              <a:rPr lang="en-CA" sz="3000">
                <a:solidFill>
                  <a:srgbClr val="FF0000"/>
                </a:solidFill>
                <a:latin typeface="Roboto Thin"/>
                <a:ea typeface="Roboto Thin"/>
                <a:cs typeface="Roboto Thin"/>
                <a:sym typeface="Roboto Thin"/>
              </a:rPr>
              <a:t>P</a:t>
            </a:r>
            <a:r>
              <a:rPr lang="en-CA" sz="3000" i="0" u="none" strike="noStrike" cap="none">
                <a:solidFill>
                  <a:srgbClr val="FF0000"/>
                </a:solidFill>
                <a:latin typeface="Roboto Thin"/>
                <a:ea typeface="Roboto Thin"/>
                <a:cs typeface="Roboto Thin"/>
                <a:sym typeface="Roboto Thin"/>
              </a:rPr>
              <a:t>olitical </a:t>
            </a: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onations </a:t>
            </a: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ata</a:t>
            </a:r>
            <a:endParaRPr sz="3000">
              <a:solidFill>
                <a:srgbClr val="FF0000"/>
              </a:solidFill>
              <a:latin typeface="Roboto Thin"/>
              <a:ea typeface="Roboto Thin"/>
              <a:cs typeface="Roboto Thin"/>
              <a:sym typeface="Roboto Thin"/>
            </a:endParaRPr>
          </a:p>
        </p:txBody>
      </p:sp>
      <p:sp>
        <p:nvSpPr>
          <p:cNvPr id="248" name="Google Shape;248;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60"/>
              <a:buFont typeface="Arial"/>
              <a:buChar char="•"/>
            </a:pPr>
            <a:r>
              <a:rPr lang="en-CA" sz="2960" dirty="0"/>
              <a:t>A</a:t>
            </a:r>
            <a:r>
              <a:rPr lang="en-CA" sz="2960" b="0" i="0" u="none" strike="noStrike" cap="none" dirty="0">
                <a:solidFill>
                  <a:schemeClr val="dk1"/>
                </a:solidFill>
                <a:latin typeface="Calibri"/>
                <a:ea typeface="Calibri"/>
                <a:cs typeface="Calibri"/>
                <a:sym typeface="Calibri"/>
              </a:rPr>
              <a:t>ccess donations data through federal, provincial and municipal data portals.</a:t>
            </a:r>
            <a:endParaRPr dirty="0"/>
          </a:p>
          <a:p>
            <a:pPr marL="342900" marR="0" lvl="0" indent="-342900" algn="l" rtl="0">
              <a:spcBef>
                <a:spcPts val="592"/>
              </a:spcBef>
              <a:spcAft>
                <a:spcPts val="0"/>
              </a:spcAft>
              <a:buClr>
                <a:schemeClr val="dk1"/>
              </a:buClr>
              <a:buSzPts val="2960"/>
              <a:buFont typeface="Arial"/>
              <a:buChar char="•"/>
            </a:pPr>
            <a:r>
              <a:rPr lang="en-CA" sz="2960" b="0" i="0" u="none" strike="noStrike" cap="none" dirty="0">
                <a:solidFill>
                  <a:schemeClr val="dk1"/>
                </a:solidFill>
                <a:latin typeface="Calibri"/>
                <a:ea typeface="Calibri"/>
                <a:cs typeface="Calibri"/>
                <a:sym typeface="Calibri"/>
              </a:rPr>
              <a:t>Keep a calendar of upcoming releases and carve out time to analyze the data and write stories.</a:t>
            </a:r>
            <a:endParaRPr dirty="0"/>
          </a:p>
          <a:p>
            <a:pPr marL="342900" marR="0" lvl="0" indent="-342900" algn="l" rtl="0">
              <a:spcBef>
                <a:spcPts val="592"/>
              </a:spcBef>
              <a:spcAft>
                <a:spcPts val="0"/>
              </a:spcAft>
              <a:buClr>
                <a:schemeClr val="dk1"/>
              </a:buClr>
              <a:buSzPts val="2960"/>
              <a:buFont typeface="Arial"/>
              <a:buChar char="•"/>
            </a:pPr>
            <a:r>
              <a:rPr lang="en-CA" sz="2960" b="0" i="0" u="none" strike="noStrike" cap="none" dirty="0">
                <a:solidFill>
                  <a:schemeClr val="dk1"/>
                </a:solidFill>
                <a:latin typeface="Calibri"/>
                <a:ea typeface="Calibri"/>
                <a:cs typeface="Calibri"/>
                <a:sym typeface="Calibri"/>
              </a:rPr>
              <a:t>On March 20, 2018, Postmedia announced the </a:t>
            </a:r>
            <a:r>
              <a:rPr lang="en-CA" sz="2960" b="0" i="0" u="sng" strike="noStrike" cap="none" dirty="0">
                <a:solidFill>
                  <a:schemeClr val="hlink"/>
                </a:solidFill>
                <a:latin typeface="Calibri"/>
                <a:ea typeface="Calibri"/>
                <a:cs typeface="Calibri"/>
                <a:sym typeface="Calibri"/>
                <a:hlinkClick r:id="rId3"/>
              </a:rPr>
              <a:t>Follow the Money project</a:t>
            </a:r>
            <a:r>
              <a:rPr lang="en-CA" sz="2960" b="0" i="0" u="none" strike="noStrike" cap="none" dirty="0">
                <a:solidFill>
                  <a:schemeClr val="dk1"/>
                </a:solidFill>
                <a:latin typeface="Calibri"/>
                <a:ea typeface="Calibri"/>
                <a:cs typeface="Calibri"/>
                <a:sym typeface="Calibri"/>
              </a:rPr>
              <a:t>, a database of political donations at every level of government. </a:t>
            </a:r>
            <a:endParaRPr dirty="0"/>
          </a:p>
          <a:p>
            <a:pPr marL="342900" marR="0" lvl="0" indent="-342900" algn="l" rtl="0">
              <a:spcBef>
                <a:spcPts val="592"/>
              </a:spcBef>
              <a:spcAft>
                <a:spcPts val="0"/>
              </a:spcAft>
              <a:buClr>
                <a:schemeClr val="dk1"/>
              </a:buClr>
              <a:buSzPts val="2960"/>
              <a:buFont typeface="Arial"/>
              <a:buChar char="•"/>
            </a:pPr>
            <a:r>
              <a:rPr lang="en-CA" sz="2960" dirty="0"/>
              <a:t>A</a:t>
            </a:r>
            <a:r>
              <a:rPr lang="en-CA" sz="2960" b="0" i="0" u="none" strike="noStrike" cap="none" dirty="0">
                <a:solidFill>
                  <a:schemeClr val="dk1"/>
                </a:solidFill>
                <a:latin typeface="Calibri"/>
                <a:ea typeface="Calibri"/>
                <a:cs typeface="Calibri"/>
                <a:sym typeface="Calibri"/>
              </a:rPr>
              <a:t>ccess the data by clicking </a:t>
            </a:r>
            <a:r>
              <a:rPr lang="en-CA" sz="2960" b="0" i="0" u="sng" strike="noStrike" cap="none" dirty="0">
                <a:solidFill>
                  <a:schemeClr val="hlink"/>
                </a:solidFill>
                <a:latin typeface="Calibri"/>
                <a:ea typeface="Calibri"/>
                <a:cs typeface="Calibri"/>
                <a:sym typeface="Calibri"/>
                <a:hlinkClick r:id="rId4"/>
              </a:rPr>
              <a:t>here</a:t>
            </a:r>
            <a:r>
              <a:rPr lang="en-CA" sz="2960" b="0" i="0" u="none" strike="noStrike" cap="none" dirty="0">
                <a:solidFill>
                  <a:schemeClr val="dk1"/>
                </a:solidFill>
                <a:latin typeface="Calibri"/>
                <a:ea typeface="Calibri"/>
                <a:cs typeface="Calibri"/>
                <a:sym typeface="Calibri"/>
              </a:rPr>
              <a:t>.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a:solidFill>
                  <a:srgbClr val="FF0000"/>
                </a:solidFill>
                <a:latin typeface="Roboto Thin"/>
                <a:ea typeface="Roboto Thin"/>
                <a:cs typeface="Roboto Thin"/>
                <a:sym typeface="Roboto Thin"/>
              </a:rPr>
              <a:t>F</a:t>
            </a:r>
            <a:r>
              <a:rPr lang="en-CA" sz="3000" i="0" u="none" strike="noStrike" cap="none">
                <a:solidFill>
                  <a:srgbClr val="FF0000"/>
                </a:solidFill>
                <a:latin typeface="Roboto Thin"/>
                <a:ea typeface="Roboto Thin"/>
                <a:cs typeface="Roboto Thin"/>
                <a:sym typeface="Roboto Thin"/>
              </a:rPr>
              <a:t>inding data</a:t>
            </a:r>
            <a:endParaRPr sz="3000">
              <a:solidFill>
                <a:srgbClr val="FF0000"/>
              </a:solidFill>
              <a:latin typeface="Roboto Thin"/>
              <a:ea typeface="Roboto Thin"/>
              <a:cs typeface="Roboto Thin"/>
              <a:sym typeface="Roboto Thin"/>
            </a:endParaRPr>
          </a:p>
        </p:txBody>
      </p:sp>
      <p:sp>
        <p:nvSpPr>
          <p:cNvPr id="255" name="Google Shape;255;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292100" algn="l" rtl="0">
              <a:lnSpc>
                <a:spcPct val="90000"/>
              </a:lnSpc>
              <a:spcBef>
                <a:spcPts val="640"/>
              </a:spcBef>
              <a:spcAft>
                <a:spcPts val="0"/>
              </a:spcAft>
              <a:buClr>
                <a:schemeClr val="dk1"/>
              </a:buClr>
              <a:buSzPts val="2400"/>
              <a:buFont typeface="Proxima Nova"/>
              <a:buChar char="•"/>
            </a:pPr>
            <a:r>
              <a:rPr lang="en-CA" sz="2400" dirty="0">
                <a:latin typeface="Proxima Nova"/>
                <a:ea typeface="Proxima Nova"/>
                <a:cs typeface="Proxima Nova"/>
                <a:sym typeface="Proxima Nova"/>
              </a:rPr>
              <a:t>A</a:t>
            </a:r>
            <a:r>
              <a:rPr lang="en-CA" sz="2400" i="0" u="none" strike="noStrike" cap="none" dirty="0">
                <a:solidFill>
                  <a:schemeClr val="dk1"/>
                </a:solidFill>
                <a:latin typeface="Proxima Nova"/>
                <a:ea typeface="Proxima Nova"/>
                <a:cs typeface="Proxima Nova"/>
                <a:sym typeface="Proxima Nova"/>
              </a:rPr>
              <a:t>ccess</a:t>
            </a:r>
            <a:r>
              <a:rPr lang="en-CA" sz="2400" dirty="0">
                <a:latin typeface="Proxima Nova"/>
                <a:ea typeface="Proxima Nova"/>
                <a:cs typeface="Proxima Nova"/>
                <a:sym typeface="Proxima Nova"/>
              </a:rPr>
              <a:t> data</a:t>
            </a:r>
            <a:r>
              <a:rPr lang="en-CA" sz="2400" i="0" u="none" strike="noStrike" cap="none" dirty="0">
                <a:solidFill>
                  <a:schemeClr val="dk1"/>
                </a:solidFill>
                <a:latin typeface="Proxima Nova"/>
                <a:ea typeface="Proxima Nova"/>
                <a:cs typeface="Proxima Nova"/>
                <a:sym typeface="Proxima Nova"/>
              </a:rPr>
              <a:t> through federal, provincial and municipal open-</a:t>
            </a:r>
            <a:r>
              <a:rPr lang="en-CA" sz="2400" i="0" u="sng" strike="noStrike" cap="none" dirty="0">
                <a:solidFill>
                  <a:schemeClr val="hlink"/>
                </a:solidFill>
                <a:latin typeface="Proxima Nova"/>
                <a:ea typeface="Proxima Nova"/>
                <a:cs typeface="Proxima Nova"/>
                <a:sym typeface="Proxima Nova"/>
                <a:hlinkClick r:id="rId3"/>
              </a:rPr>
              <a:t>data portals </a:t>
            </a:r>
            <a:r>
              <a:rPr lang="en-CA" sz="2400" i="0" u="none" strike="noStrike" cap="none" dirty="0">
                <a:solidFill>
                  <a:schemeClr val="dk1"/>
                </a:solidFill>
                <a:latin typeface="Proxima Nova"/>
                <a:ea typeface="Proxima Nova"/>
                <a:cs typeface="Proxima Nova"/>
                <a:sym typeface="Proxima Nova"/>
              </a:rPr>
              <a:t>or through </a:t>
            </a:r>
            <a:r>
              <a:rPr lang="en-CA" sz="2400" i="0" u="sng" strike="noStrike" cap="none" dirty="0">
                <a:solidFill>
                  <a:schemeClr val="hlink"/>
                </a:solidFill>
                <a:latin typeface="Proxima Nova"/>
                <a:ea typeface="Proxima Nova"/>
                <a:cs typeface="Proxima Nova"/>
                <a:sym typeface="Proxima Nova"/>
                <a:hlinkClick r:id="rId4"/>
              </a:rPr>
              <a:t>access-to-information requests</a:t>
            </a:r>
            <a:r>
              <a:rPr lang="en-CA" sz="2400" dirty="0">
                <a:latin typeface="Proxima Nova"/>
                <a:ea typeface="Proxima Nova"/>
                <a:cs typeface="Proxima Nova"/>
                <a:sym typeface="Proxima Nova"/>
              </a:rPr>
              <a:t>.</a:t>
            </a:r>
            <a:endParaRPr sz="2400" i="0" u="none" strike="noStrike" cap="none" dirty="0">
              <a:solidFill>
                <a:schemeClr val="dk1"/>
              </a:solidFill>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There’s an easy checklist to follow when determining the strengths and weaknesses of any dataset such as frequency, when it’s updated, and how the institution uses the information. </a:t>
            </a:r>
            <a:endParaRPr sz="2400" dirty="0">
              <a:latin typeface="Proxima Nova"/>
              <a:ea typeface="Proxima Nova"/>
              <a:cs typeface="Proxima Nova"/>
              <a:sym typeface="Proxima Nova"/>
            </a:endParaRPr>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256" name="Google Shape;256;p36"/>
          <p:cNvPicPr preferRelativeResize="0"/>
          <p:nvPr/>
        </p:nvPicPr>
        <p:blipFill>
          <a:blip r:embed="rId5">
            <a:alphaModFix/>
          </a:blip>
          <a:stretch>
            <a:fillRect/>
          </a:stretch>
        </p:blipFill>
        <p:spPr>
          <a:xfrm>
            <a:off x="5612713" y="4556775"/>
            <a:ext cx="2143125" cy="2133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evelop a </a:t>
            </a:r>
            <a:br>
              <a:rPr lang="en-CA" sz="3000" i="0" u="none" strike="noStrike" cap="none">
                <a:solidFill>
                  <a:srgbClr val="FF0000"/>
                </a:solidFill>
                <a:latin typeface="Roboto Thin"/>
                <a:ea typeface="Roboto Thin"/>
                <a:cs typeface="Roboto Thin"/>
                <a:sym typeface="Roboto Thin"/>
              </a:rPr>
            </a:br>
            <a:r>
              <a:rPr lang="en-CA" sz="3000" i="0" u="none" strike="noStrike" cap="none">
                <a:solidFill>
                  <a:srgbClr val="FF0000"/>
                </a:solidFill>
                <a:latin typeface="Roboto Thin"/>
                <a:ea typeface="Roboto Thin"/>
                <a:cs typeface="Roboto Thin"/>
                <a:sym typeface="Roboto Thin"/>
              </a:rPr>
              <a:t>“</a:t>
            </a: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ata </a:t>
            </a:r>
            <a:r>
              <a:rPr lang="en-CA" sz="3000">
                <a:solidFill>
                  <a:srgbClr val="FF0000"/>
                </a:solidFill>
                <a:latin typeface="Roboto Thin"/>
                <a:ea typeface="Roboto Thin"/>
                <a:cs typeface="Roboto Thin"/>
                <a:sym typeface="Roboto Thin"/>
              </a:rPr>
              <a:t>S</a:t>
            </a:r>
            <a:r>
              <a:rPr lang="en-CA" sz="3000" i="0" u="none" strike="noStrike" cap="none">
                <a:solidFill>
                  <a:srgbClr val="FF0000"/>
                </a:solidFill>
                <a:latin typeface="Roboto Thin"/>
                <a:ea typeface="Roboto Thin"/>
                <a:cs typeface="Roboto Thin"/>
                <a:sym typeface="Roboto Thin"/>
              </a:rPr>
              <a:t>tate of </a:t>
            </a:r>
            <a:r>
              <a:rPr lang="en-CA" sz="3000">
                <a:solidFill>
                  <a:srgbClr val="FF0000"/>
                </a:solidFill>
                <a:latin typeface="Roboto Thin"/>
                <a:ea typeface="Roboto Thin"/>
                <a:cs typeface="Roboto Thin"/>
                <a:sym typeface="Roboto Thin"/>
              </a:rPr>
              <a:t>M</a:t>
            </a:r>
            <a:r>
              <a:rPr lang="en-CA" sz="3000" i="0" u="none" strike="noStrike" cap="none">
                <a:solidFill>
                  <a:srgbClr val="FF0000"/>
                </a:solidFill>
                <a:latin typeface="Roboto Thin"/>
                <a:ea typeface="Roboto Thin"/>
                <a:cs typeface="Roboto Thin"/>
                <a:sym typeface="Roboto Thin"/>
              </a:rPr>
              <a:t>ind”</a:t>
            </a:r>
            <a:endParaRPr sz="3000">
              <a:solidFill>
                <a:srgbClr val="FF0000"/>
              </a:solidFill>
              <a:latin typeface="Roboto Thin"/>
              <a:ea typeface="Roboto Thin"/>
              <a:cs typeface="Roboto Thin"/>
              <a:sym typeface="Roboto Thin"/>
            </a:endParaRPr>
          </a:p>
        </p:txBody>
      </p:sp>
      <p:sp>
        <p:nvSpPr>
          <p:cNvPr id="263" name="Google Shape;263;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Find set times to look for datasets.</a:t>
            </a:r>
          </a:p>
          <a:p>
            <a:pPr marL="342900" marR="0" lvl="0" indent="-292100" algn="l" rtl="0">
              <a:spcBef>
                <a:spcPts val="0"/>
              </a:spcBef>
              <a:spcAft>
                <a:spcPts val="0"/>
              </a:spcAft>
              <a:buClr>
                <a:schemeClr val="dk1"/>
              </a:buClr>
              <a:buSzPts val="2400"/>
              <a:buFont typeface="Proxima Nova"/>
              <a:buChar char="•"/>
            </a:pPr>
            <a:endParaRPr sz="2400" dirty="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Look for ways to use data to add context to </a:t>
            </a:r>
            <a:r>
              <a:rPr lang="en-CA" sz="2400" dirty="0">
                <a:latin typeface="Proxima Nova"/>
                <a:ea typeface="Proxima Nova"/>
                <a:cs typeface="Proxima Nova"/>
                <a:sym typeface="Proxima Nova"/>
              </a:rPr>
              <a:t>your</a:t>
            </a:r>
            <a:r>
              <a:rPr lang="en-CA" sz="2400" i="0" u="none" strike="noStrike" cap="none" dirty="0">
                <a:solidFill>
                  <a:schemeClr val="dk1"/>
                </a:solidFill>
                <a:latin typeface="Proxima Nova"/>
                <a:ea typeface="Proxima Nova"/>
                <a:cs typeface="Proxima Nova"/>
                <a:sym typeface="Proxima Nova"/>
              </a:rPr>
              <a:t> stories.</a:t>
            </a:r>
          </a:p>
          <a:p>
            <a:pPr marL="342900" marR="0" lvl="0" indent="-292100" algn="l" rtl="0">
              <a:spcBef>
                <a:spcPts val="640"/>
              </a:spcBef>
              <a:spcAft>
                <a:spcPts val="0"/>
              </a:spcAft>
              <a:buClr>
                <a:schemeClr val="dk1"/>
              </a:buClr>
              <a:buSzPts val="2400"/>
              <a:buFont typeface="Proxima Nova"/>
              <a:buChar char="•"/>
            </a:pPr>
            <a:endParaRPr sz="2400" dirty="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Revisit a recent story </a:t>
            </a:r>
            <a:r>
              <a:rPr lang="en-CA" sz="2400" dirty="0">
                <a:latin typeface="Proxima Nova"/>
                <a:ea typeface="Proxima Nova"/>
                <a:cs typeface="Proxima Nova"/>
                <a:sym typeface="Proxima Nova"/>
              </a:rPr>
              <a:t>and ask </a:t>
            </a:r>
            <a:r>
              <a:rPr lang="en-CA" sz="2400" i="0" u="none" strike="noStrike" cap="none" dirty="0">
                <a:solidFill>
                  <a:schemeClr val="dk1"/>
                </a:solidFill>
                <a:latin typeface="Proxima Nova"/>
                <a:ea typeface="Proxima Nova"/>
                <a:cs typeface="Proxima Nova"/>
                <a:sym typeface="Proxima Nova"/>
              </a:rPr>
              <a:t>if it could have been improved with data.</a:t>
            </a:r>
            <a:endParaRPr sz="2400" dirty="0">
              <a:latin typeface="Proxima Nova"/>
              <a:ea typeface="Proxima Nova"/>
              <a:cs typeface="Proxima Nova"/>
              <a:sym typeface="Proxima Nov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8"/>
          <p:cNvSpPr txBox="1">
            <a:spLocks noGrp="1"/>
          </p:cNvSpPr>
          <p:nvPr>
            <p:ph type="title"/>
          </p:nvPr>
        </p:nvSpPr>
        <p:spPr>
          <a:xfrm>
            <a:off x="457200" y="274650"/>
            <a:ext cx="8229600" cy="669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br>
              <a:rPr lang="en-CA" sz="3959" b="0" i="0" u="none" strike="noStrike" cap="none">
                <a:solidFill>
                  <a:schemeClr val="dk1"/>
                </a:solidFill>
                <a:latin typeface="Calibri"/>
                <a:ea typeface="Calibri"/>
                <a:cs typeface="Calibri"/>
                <a:sym typeface="Calibri"/>
              </a:rPr>
            </a:br>
            <a:r>
              <a:rPr lang="en-CA" sz="3000">
                <a:solidFill>
                  <a:srgbClr val="FF0000"/>
                </a:solidFill>
                <a:latin typeface="Roboto Thin"/>
                <a:ea typeface="Roboto Thin"/>
                <a:cs typeface="Roboto Thin"/>
                <a:sym typeface="Roboto Thin"/>
              </a:rPr>
              <a:t>Wrap &amp; Action Plan</a:t>
            </a:r>
            <a:endParaRPr sz="3000">
              <a:solidFill>
                <a:srgbClr val="FF0000"/>
              </a:solidFill>
              <a:latin typeface="Roboto Thin"/>
              <a:ea typeface="Roboto Thin"/>
              <a:cs typeface="Roboto Thin"/>
              <a:sym typeface="Roboto Thin"/>
            </a:endParaRPr>
          </a:p>
        </p:txBody>
      </p:sp>
      <p:sp>
        <p:nvSpPr>
          <p:cNvPr id="270" name="Google Shape;270;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22580" algn="l" rtl="0">
              <a:lnSpc>
                <a:spcPct val="80000"/>
              </a:lnSpc>
              <a:spcBef>
                <a:spcPts val="0"/>
              </a:spcBef>
              <a:spcAft>
                <a:spcPts val="0"/>
              </a:spcAft>
              <a:buClr>
                <a:schemeClr val="dk1"/>
              </a:buClr>
              <a:buSzPts val="2400"/>
              <a:buFont typeface="Proxima Nova"/>
              <a:buChar char="•"/>
            </a:pPr>
            <a:r>
              <a:rPr lang="en-CA" sz="2400" dirty="0">
                <a:latin typeface="Proxima Nova"/>
                <a:ea typeface="Proxima Nova"/>
                <a:cs typeface="Proxima Nova"/>
                <a:sym typeface="Proxima Nova"/>
              </a:rPr>
              <a:t>C</a:t>
            </a:r>
            <a:r>
              <a:rPr lang="en-CA" sz="2400" i="0" u="none" strike="noStrike" cap="none" dirty="0">
                <a:solidFill>
                  <a:schemeClr val="dk1"/>
                </a:solidFill>
                <a:latin typeface="Proxima Nova"/>
                <a:ea typeface="Proxima Nova"/>
                <a:cs typeface="Proxima Nova"/>
                <a:sym typeface="Proxima Nova"/>
              </a:rPr>
              <a:t>reat</a:t>
            </a:r>
            <a:r>
              <a:rPr lang="en-CA" sz="2400" dirty="0">
                <a:latin typeface="Proxima Nova"/>
                <a:ea typeface="Proxima Nova"/>
                <a:cs typeface="Proxima Nova"/>
                <a:sym typeface="Proxima Nova"/>
              </a:rPr>
              <a:t>e</a:t>
            </a:r>
            <a:r>
              <a:rPr lang="en-CA" sz="2400" i="0" u="none" strike="noStrike" cap="none" dirty="0">
                <a:solidFill>
                  <a:schemeClr val="dk1"/>
                </a:solidFill>
                <a:latin typeface="Proxima Nova"/>
                <a:ea typeface="Proxima Nova"/>
                <a:cs typeface="Proxima Nova"/>
                <a:sym typeface="Proxima Nova"/>
              </a:rPr>
              <a:t> a contact list; do some simple math.</a:t>
            </a:r>
            <a:endParaRPr sz="2400" dirty="0">
              <a:latin typeface="Proxima Nova"/>
              <a:ea typeface="Proxima Nova"/>
              <a:cs typeface="Proxima Nova"/>
              <a:sym typeface="Proxima Nova"/>
            </a:endParaRPr>
          </a:p>
          <a:p>
            <a:pPr marL="342900" marR="0" lvl="0" indent="-322580" algn="l" rtl="0">
              <a:lnSpc>
                <a:spcPct val="80000"/>
              </a:lnSpc>
              <a:spcBef>
                <a:spcPts val="544"/>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Keep a master workbook with each worksheet containing a data set you’ve used.</a:t>
            </a:r>
            <a:endParaRPr sz="2400" dirty="0">
              <a:latin typeface="Proxima Nova"/>
              <a:ea typeface="Proxima Nova"/>
              <a:cs typeface="Proxima Nova"/>
              <a:sym typeface="Proxima Nova"/>
            </a:endParaRPr>
          </a:p>
          <a:p>
            <a:pPr marL="342900" marR="0" lvl="0" indent="-322580" algn="l" rtl="0">
              <a:lnSpc>
                <a:spcPct val="80000"/>
              </a:lnSpc>
              <a:spcBef>
                <a:spcPts val="544"/>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Keep a data library for your growing list of calculations, including the ones we’ve learned.</a:t>
            </a:r>
            <a:endParaRPr sz="2400" dirty="0">
              <a:latin typeface="Proxima Nova"/>
              <a:ea typeface="Proxima Nova"/>
              <a:cs typeface="Proxima Nova"/>
              <a:sym typeface="Proxima Nova"/>
            </a:endParaRPr>
          </a:p>
          <a:p>
            <a:pPr marL="342900" marR="0" lvl="0" indent="-322580" algn="l" rtl="0">
              <a:lnSpc>
                <a:spcPct val="80000"/>
              </a:lnSpc>
              <a:spcBef>
                <a:spcPts val="544"/>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Create a Google alert for “Open Data” to learn when government sites are adding new datasets to their websites.</a:t>
            </a:r>
          </a:p>
          <a:p>
            <a:pPr marL="342900" marR="0" lvl="0" indent="-322580" algn="l" rtl="0">
              <a:lnSpc>
                <a:spcPct val="80000"/>
              </a:lnSpc>
              <a:spcBef>
                <a:spcPts val="544"/>
              </a:spcBef>
              <a:spcAft>
                <a:spcPts val="0"/>
              </a:spcAft>
              <a:buClr>
                <a:schemeClr val="dk1"/>
              </a:buClr>
              <a:buSzPts val="2400"/>
              <a:buFont typeface="Proxima Nova"/>
              <a:buChar char="•"/>
            </a:pPr>
            <a:r>
              <a:rPr lang="en-CA" sz="2400" dirty="0">
                <a:latin typeface="Proxima Nova"/>
                <a:ea typeface="Proxima Nova"/>
                <a:cs typeface="Proxima Nova"/>
                <a:sym typeface="Proxima Nova"/>
              </a:rPr>
              <a:t>Set up another Google alert for “data journalism” to track how stories are using numbers.</a:t>
            </a:r>
            <a:endParaRPr sz="2400" dirty="0">
              <a:latin typeface="Proxima Nova"/>
              <a:ea typeface="Proxima Nova"/>
              <a:cs typeface="Proxima Nova"/>
              <a:sym typeface="Proxima Nova"/>
            </a:endParaRPr>
          </a:p>
          <a:p>
            <a:pPr marL="342900" marR="0" lvl="0" indent="-322580" algn="l" rtl="0">
              <a:lnSpc>
                <a:spcPct val="80000"/>
              </a:lnSpc>
              <a:spcBef>
                <a:spcPts val="544"/>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Create a tweet deck to follow data journalists.</a:t>
            </a:r>
            <a:endParaRPr sz="2400" dirty="0">
              <a:latin typeface="Proxima Nova"/>
              <a:ea typeface="Proxima Nova"/>
              <a:cs typeface="Proxima Nova"/>
              <a:sym typeface="Proxima Nova"/>
            </a:endParaRPr>
          </a:p>
          <a:p>
            <a:pPr marL="342900" marR="0" lvl="0" indent="-322580" algn="l" rtl="0">
              <a:lnSpc>
                <a:spcPct val="80000"/>
              </a:lnSpc>
              <a:spcBef>
                <a:spcPts val="544"/>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Sign up for the </a:t>
            </a:r>
            <a:r>
              <a:rPr lang="en-CA" sz="2400" i="0" u="sng" strike="noStrike" cap="none" dirty="0">
                <a:solidFill>
                  <a:schemeClr val="hlink"/>
                </a:solidFill>
                <a:latin typeface="Proxima Nova"/>
                <a:ea typeface="Proxima Nova"/>
                <a:cs typeface="Proxima Nova"/>
                <a:sym typeface="Proxima Nova"/>
                <a:hlinkClick r:id="rId3"/>
              </a:rPr>
              <a:t>NICAR listserv</a:t>
            </a:r>
            <a:endParaRPr sz="2400" i="0" u="none" strike="noStrike" cap="none" dirty="0">
              <a:solidFill>
                <a:schemeClr val="dk1"/>
              </a:solidFill>
              <a:latin typeface="Proxima Nova"/>
              <a:ea typeface="Proxima Nova"/>
              <a:cs typeface="Proxima Nova"/>
              <a:sym typeface="Proxima Nova"/>
            </a:endParaRPr>
          </a:p>
          <a:p>
            <a:pPr marL="342900" marR="0" lvl="0" indent="-170180" algn="l" rtl="0">
              <a:lnSpc>
                <a:spcPct val="80000"/>
              </a:lnSpc>
              <a:spcBef>
                <a:spcPts val="544"/>
              </a:spcBef>
              <a:spcAft>
                <a:spcPts val="0"/>
              </a:spcAft>
              <a:buClr>
                <a:schemeClr val="dk1"/>
              </a:buClr>
              <a:buSzPts val="2720"/>
              <a:buFont typeface="Arial"/>
              <a:buNone/>
            </a:pPr>
            <a:endParaRPr sz="272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a:solidFill>
                  <a:srgbClr val="FF0000"/>
                </a:solidFill>
                <a:latin typeface="Roboto Thin"/>
                <a:ea typeface="Roboto Thin"/>
                <a:cs typeface="Roboto Thin"/>
                <a:sym typeface="Roboto Thin"/>
              </a:rPr>
              <a:t>Reference material</a:t>
            </a:r>
            <a:endParaRPr sz="3000">
              <a:solidFill>
                <a:srgbClr val="FF0000"/>
              </a:solidFill>
              <a:latin typeface="Roboto Thin"/>
              <a:ea typeface="Roboto Thin"/>
              <a:cs typeface="Roboto Thin"/>
              <a:sym typeface="Roboto Thin"/>
            </a:endParaRPr>
          </a:p>
        </p:txBody>
      </p:sp>
      <p:sp>
        <p:nvSpPr>
          <p:cNvPr id="277" name="Google Shape;277;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CA" sz="3200" b="0" i="0" u="sng" strike="noStrike" cap="none">
                <a:solidFill>
                  <a:schemeClr val="hlink"/>
                </a:solidFill>
                <a:latin typeface="Calibri"/>
                <a:ea typeface="Calibri"/>
                <a:cs typeface="Calibri"/>
                <a:sym typeface="Calibri"/>
                <a:hlinkClick r:id="rId3"/>
              </a:rPr>
              <a:t>The Data Journalist: Getting the story</a:t>
            </a: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CA" sz="3200" b="0" i="0" u="sng" strike="noStrike" cap="none">
                <a:solidFill>
                  <a:schemeClr val="hlink"/>
                </a:solidFill>
                <a:latin typeface="Calibri"/>
                <a:ea typeface="Calibri"/>
                <a:cs typeface="Calibri"/>
                <a:sym typeface="Calibri"/>
                <a:hlinkClick r:id="rId4"/>
              </a:rPr>
              <a:t>Google Sheets guide</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CA" sz="3200" b="0" i="0" u="sng" strike="noStrike" cap="none">
                <a:solidFill>
                  <a:schemeClr val="hlink"/>
                </a:solidFill>
                <a:latin typeface="Calibri"/>
                <a:ea typeface="Calibri"/>
                <a:cs typeface="Calibri"/>
                <a:sym typeface="Calibri"/>
                <a:hlinkClick r:id="rId5"/>
              </a:rPr>
              <a:t>Website with additional material</a:t>
            </a:r>
            <a:endParaRPr sz="3200" b="0" i="0" u="none" strike="noStrike" cap="none">
              <a:solidFill>
                <a:schemeClr val="dk1"/>
              </a:solidFill>
              <a:latin typeface="Calibri"/>
              <a:ea typeface="Calibri"/>
              <a:cs typeface="Calibri"/>
              <a:sym typeface="Calibri"/>
            </a:endParaRPr>
          </a:p>
        </p:txBody>
      </p:sp>
      <p:pic>
        <p:nvPicPr>
          <p:cNvPr id="278" name="Google Shape;278;p39" descr="http://www.davidmckie.com/wp-content/uploads/2017/01/TheDataJournalist.jpg"/>
          <p:cNvPicPr preferRelativeResize="0"/>
          <p:nvPr/>
        </p:nvPicPr>
        <p:blipFill rotWithShape="1">
          <a:blip r:embed="rId6">
            <a:alphaModFix/>
          </a:blip>
          <a:srcRect/>
          <a:stretch/>
        </p:blipFill>
        <p:spPr>
          <a:xfrm>
            <a:off x="3857625" y="2357438"/>
            <a:ext cx="1428750" cy="2143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CA" sz="3600">
                <a:solidFill>
                  <a:srgbClr val="FF0000"/>
                </a:solidFill>
                <a:latin typeface="Roboto Thin"/>
                <a:ea typeface="Roboto Thin"/>
                <a:cs typeface="Roboto Thin"/>
                <a:sym typeface="Roboto Thin"/>
              </a:rPr>
              <a:t>Objectives for Day 2</a:t>
            </a:r>
            <a:endParaRPr sz="3959" b="0" i="0" u="none" strike="noStrike" cap="none">
              <a:solidFill>
                <a:schemeClr val="dk1"/>
              </a:solidFill>
              <a:latin typeface="Calibri"/>
              <a:ea typeface="Calibri"/>
              <a:cs typeface="Calibri"/>
              <a:sym typeface="Calibri"/>
            </a:endParaRPr>
          </a:p>
        </p:txBody>
      </p:sp>
      <p:sp>
        <p:nvSpPr>
          <p:cNvPr id="106" name="Google Shape;106;p15"/>
          <p:cNvSpPr txBox="1">
            <a:spLocks noGrp="1"/>
          </p:cNvSpPr>
          <p:nvPr>
            <p:ph type="body" idx="1"/>
          </p:nvPr>
        </p:nvSpPr>
        <p:spPr>
          <a:xfrm>
            <a:off x="457200" y="1931224"/>
            <a:ext cx="8229600" cy="4194900"/>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How to use basic math formulas such as summing, counting, and creating pivot tables to find stories </a:t>
            </a:r>
            <a:endParaRPr sz="2400" i="0" u="none" strike="noStrike" cap="none">
              <a:solidFill>
                <a:schemeClr val="dk1"/>
              </a:solidFill>
              <a:latin typeface="Proxima Nova"/>
              <a:ea typeface="Proxima Nova"/>
              <a:cs typeface="Proxima Nova"/>
              <a:sym typeface="Proxima Nova"/>
            </a:endParaRPr>
          </a:p>
          <a:p>
            <a:pPr marL="342900" marR="0" lvl="0" indent="0" algn="l" rtl="0">
              <a:spcBef>
                <a:spcPts val="0"/>
              </a:spcBef>
              <a:spcAft>
                <a:spcPts val="0"/>
              </a:spcAft>
              <a:buNone/>
            </a:pPr>
            <a:endParaRPr sz="240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How to mine stories from the analysis of datasets</a:t>
            </a:r>
            <a:endParaRPr sz="2400" i="0" u="none" strike="noStrike" cap="none">
              <a:solidFill>
                <a:schemeClr val="dk1"/>
              </a:solidFill>
              <a:latin typeface="Proxima Nova"/>
              <a:ea typeface="Proxima Nova"/>
              <a:cs typeface="Proxima Nova"/>
              <a:sym typeface="Proxima Nova"/>
            </a:endParaRPr>
          </a:p>
          <a:p>
            <a:pPr marL="342900" marR="0" lvl="0" indent="0" algn="l" rtl="0">
              <a:spcBef>
                <a:spcPts val="640"/>
              </a:spcBef>
              <a:spcAft>
                <a:spcPts val="0"/>
              </a:spcAft>
              <a:buNone/>
            </a:pPr>
            <a:endParaRPr sz="240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How to find data online</a:t>
            </a:r>
            <a:endParaRPr sz="2400" i="0" u="none" strike="noStrike" cap="none">
              <a:solidFill>
                <a:schemeClr val="dk1"/>
              </a:solidFill>
              <a:latin typeface="Proxima Nova"/>
              <a:ea typeface="Proxima Nova"/>
              <a:cs typeface="Proxima Nova"/>
              <a:sym typeface="Proxima Nova"/>
            </a:endParaRPr>
          </a:p>
          <a:p>
            <a:pPr marL="342900" marR="0" lvl="0" indent="0" algn="l" rtl="0">
              <a:spcBef>
                <a:spcPts val="640"/>
              </a:spcBef>
              <a:spcAft>
                <a:spcPts val="0"/>
              </a:spcAft>
              <a:buNone/>
            </a:pPr>
            <a:endParaRPr sz="240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Strategies for incorporating these skills into your workflow</a:t>
            </a:r>
            <a:endParaRPr sz="2400">
              <a:latin typeface="Proxima Nova"/>
              <a:ea typeface="Proxima Nova"/>
              <a:cs typeface="Proxima Nova"/>
              <a:sym typeface="Proxima Nova"/>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07" name="Google Shape;107;p15"/>
          <p:cNvPicPr preferRelativeResize="0"/>
          <p:nvPr/>
        </p:nvPicPr>
        <p:blipFill>
          <a:blip r:embed="rId3">
            <a:alphaModFix/>
          </a:blip>
          <a:stretch>
            <a:fillRect/>
          </a:stretch>
        </p:blipFill>
        <p:spPr>
          <a:xfrm>
            <a:off x="761800" y="889825"/>
            <a:ext cx="1041400" cy="1041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457200" y="608996"/>
            <a:ext cx="8229600" cy="808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endParaRPr/>
          </a:p>
          <a:p>
            <a:pPr marL="0" marR="0" lvl="0" indent="0" algn="ctr" rtl="0">
              <a:spcBef>
                <a:spcPts val="0"/>
              </a:spcBef>
              <a:spcAft>
                <a:spcPts val="0"/>
              </a:spcAft>
              <a:buClr>
                <a:schemeClr val="dk1"/>
              </a:buClr>
              <a:buSzPts val="3959"/>
              <a:buFont typeface="Calibri"/>
              <a:buNone/>
            </a:pPr>
            <a:r>
              <a:rPr lang="en-CA" sz="3600">
                <a:solidFill>
                  <a:srgbClr val="FF0000"/>
                </a:solidFill>
                <a:latin typeface="Roboto Thin"/>
                <a:ea typeface="Roboto Thin"/>
                <a:cs typeface="Roboto Thin"/>
                <a:sym typeface="Roboto Thin"/>
              </a:rPr>
              <a:t>The 3 Disciplines</a:t>
            </a:r>
            <a:br>
              <a:rPr lang="en-CA" sz="3959" b="0" i="0" u="none" strike="noStrike" cap="none">
                <a:solidFill>
                  <a:schemeClr val="dk1"/>
                </a:solidFill>
                <a:latin typeface="Calibri"/>
                <a:ea typeface="Calibri"/>
                <a:cs typeface="Calibri"/>
                <a:sym typeface="Calibri"/>
              </a:rPr>
            </a:br>
            <a:endParaRPr/>
          </a:p>
        </p:txBody>
      </p:sp>
      <p:sp>
        <p:nvSpPr>
          <p:cNvPr id="114" name="Google Shape;114;p16"/>
          <p:cNvSpPr txBox="1">
            <a:spLocks noGrp="1"/>
          </p:cNvSpPr>
          <p:nvPr>
            <p:ph type="body" idx="1"/>
          </p:nvPr>
        </p:nvSpPr>
        <p:spPr>
          <a:xfrm>
            <a:off x="457200" y="1752900"/>
            <a:ext cx="8229600" cy="4373100"/>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Proxima Nova"/>
              <a:buChar char="•"/>
            </a:pPr>
            <a:r>
              <a:rPr lang="en-CA" sz="2400">
                <a:latin typeface="Proxima Nova"/>
                <a:ea typeface="Proxima Nova"/>
                <a:cs typeface="Proxima Nova"/>
                <a:sym typeface="Proxima Nova"/>
              </a:rPr>
              <a:t>T</a:t>
            </a:r>
            <a:r>
              <a:rPr lang="en-CA" sz="2400" i="0" u="none" strike="noStrike" cap="none">
                <a:solidFill>
                  <a:schemeClr val="dk1"/>
                </a:solidFill>
                <a:latin typeface="Proxima Nova"/>
                <a:ea typeface="Proxima Nova"/>
                <a:cs typeface="Proxima Nova"/>
                <a:sym typeface="Proxima Nova"/>
              </a:rPr>
              <a:t>o find newsworthy patterns and trends</a:t>
            </a:r>
            <a:endParaRPr sz="2400" i="0" u="none" strike="noStrike" cap="none">
              <a:solidFill>
                <a:schemeClr val="dk1"/>
              </a:solidFill>
              <a:latin typeface="Proxima Nova"/>
              <a:ea typeface="Proxima Nova"/>
              <a:cs typeface="Proxima Nova"/>
              <a:sym typeface="Proxima Nova"/>
            </a:endParaRPr>
          </a:p>
          <a:p>
            <a:pPr marL="342900" marR="0" lvl="0" indent="0" algn="l" rtl="0">
              <a:spcBef>
                <a:spcPts val="0"/>
              </a:spcBef>
              <a:spcAft>
                <a:spcPts val="0"/>
              </a:spcAft>
              <a:buNone/>
            </a:pPr>
            <a:endParaRPr sz="240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a:latin typeface="Proxima Nova"/>
                <a:ea typeface="Proxima Nova"/>
                <a:cs typeface="Proxima Nova"/>
                <a:sym typeface="Proxima Nova"/>
              </a:rPr>
              <a:t>For</a:t>
            </a:r>
            <a:r>
              <a:rPr lang="en-CA" sz="2400" i="0" u="none" strike="noStrike" cap="none">
                <a:solidFill>
                  <a:schemeClr val="dk1"/>
                </a:solidFill>
                <a:latin typeface="Proxima Nova"/>
                <a:ea typeface="Proxima Nova"/>
                <a:cs typeface="Proxima Nova"/>
                <a:sym typeface="Proxima Nova"/>
              </a:rPr>
              <a:t> visualization to show your trends</a:t>
            </a:r>
            <a:endParaRPr sz="2400" i="0" u="none" strike="noStrike" cap="none">
              <a:solidFill>
                <a:schemeClr val="dk1"/>
              </a:solidFill>
              <a:latin typeface="Proxima Nova"/>
              <a:ea typeface="Proxima Nova"/>
              <a:cs typeface="Proxima Nova"/>
              <a:sym typeface="Proxima Nova"/>
            </a:endParaRPr>
          </a:p>
          <a:p>
            <a:pPr marL="342900" marR="0" lvl="0" indent="0" algn="l" rtl="0">
              <a:spcBef>
                <a:spcPts val="640"/>
              </a:spcBef>
              <a:spcAft>
                <a:spcPts val="0"/>
              </a:spcAft>
              <a:buNone/>
            </a:pPr>
            <a:endParaRPr sz="240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a:latin typeface="Proxima Nova"/>
                <a:ea typeface="Proxima Nova"/>
                <a:cs typeface="Proxima Nova"/>
                <a:sym typeface="Proxima Nova"/>
              </a:rPr>
              <a:t>For</a:t>
            </a:r>
            <a:r>
              <a:rPr lang="en-CA" sz="2400" i="0" u="none" strike="noStrike" cap="none">
                <a:solidFill>
                  <a:schemeClr val="dk1"/>
                </a:solidFill>
                <a:latin typeface="Proxima Nova"/>
                <a:ea typeface="Proxima Nova"/>
                <a:cs typeface="Proxima Nova"/>
                <a:sym typeface="Proxima Nova"/>
              </a:rPr>
              <a:t> custom web development and </a:t>
            </a:r>
            <a:r>
              <a:rPr lang="en-CA" sz="2400">
                <a:latin typeface="Proxima Nova"/>
                <a:ea typeface="Proxima Nova"/>
                <a:cs typeface="Proxima Nova"/>
                <a:sym typeface="Proxima Nova"/>
              </a:rPr>
              <a:t>i</a:t>
            </a:r>
            <a:r>
              <a:rPr lang="en-CA" sz="2400" i="0" u="none" strike="noStrike" cap="none">
                <a:solidFill>
                  <a:schemeClr val="dk1"/>
                </a:solidFill>
                <a:latin typeface="Proxima Nova"/>
                <a:ea typeface="Proxima Nova"/>
                <a:cs typeface="Proxima Nova"/>
                <a:sym typeface="Proxima Nova"/>
              </a:rPr>
              <a:t>nternet coding skills to create interactive news applications</a:t>
            </a:r>
            <a:endParaRPr sz="2400">
              <a:latin typeface="Proxima Nova"/>
              <a:ea typeface="Proxima Nova"/>
              <a:cs typeface="Proxima Nova"/>
              <a:sym typeface="Proxima Nova"/>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15" name="Google Shape;115;p16"/>
          <p:cNvPicPr preferRelativeResize="0"/>
          <p:nvPr/>
        </p:nvPicPr>
        <p:blipFill>
          <a:blip r:embed="rId3">
            <a:alphaModFix/>
          </a:blip>
          <a:stretch>
            <a:fillRect/>
          </a:stretch>
        </p:blipFill>
        <p:spPr>
          <a:xfrm>
            <a:off x="3454325" y="4670938"/>
            <a:ext cx="2619375" cy="1743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br>
              <a:rPr lang="en-CA" sz="3959" b="0" i="0" u="none" strike="noStrike" cap="none" dirty="0">
                <a:solidFill>
                  <a:schemeClr val="dk1"/>
                </a:solidFill>
                <a:latin typeface="Calibri"/>
                <a:ea typeface="Calibri"/>
                <a:cs typeface="Calibri"/>
                <a:sym typeface="Calibri"/>
              </a:rPr>
            </a:br>
            <a:r>
              <a:rPr lang="en-CA" sz="3000" i="0" u="none" strike="noStrike" cap="none" dirty="0">
                <a:solidFill>
                  <a:srgbClr val="FF0000"/>
                </a:solidFill>
                <a:latin typeface="Roboto Thin"/>
                <a:ea typeface="Roboto Thin"/>
                <a:cs typeface="Roboto Thin"/>
                <a:sym typeface="Roboto Thin"/>
              </a:rPr>
              <a:t>Examples of </a:t>
            </a:r>
            <a:r>
              <a:rPr lang="en-CA" sz="3000" dirty="0">
                <a:solidFill>
                  <a:srgbClr val="FF0000"/>
                </a:solidFill>
                <a:latin typeface="Roboto Thin"/>
                <a:ea typeface="Roboto Thin"/>
                <a:cs typeface="Roboto Thin"/>
                <a:sym typeface="Roboto Thin"/>
              </a:rPr>
              <a:t>S</a:t>
            </a:r>
            <a:r>
              <a:rPr lang="en-CA" sz="3000" i="0" u="none" strike="noStrike" cap="none" dirty="0">
                <a:solidFill>
                  <a:srgbClr val="FF0000"/>
                </a:solidFill>
                <a:latin typeface="Roboto Thin"/>
                <a:ea typeface="Roboto Thin"/>
                <a:cs typeface="Roboto Thin"/>
                <a:sym typeface="Roboto Thin"/>
              </a:rPr>
              <a:t>tories </a:t>
            </a:r>
            <a:r>
              <a:rPr lang="en-CA" sz="3000" dirty="0">
                <a:solidFill>
                  <a:srgbClr val="FF0000"/>
                </a:solidFill>
                <a:latin typeface="Roboto Thin"/>
                <a:ea typeface="Roboto Thin"/>
                <a:cs typeface="Roboto Thin"/>
                <a:sym typeface="Roboto Thin"/>
              </a:rPr>
              <a:t>U</a:t>
            </a:r>
            <a:r>
              <a:rPr lang="en-CA" sz="3000" i="0" u="none" strike="noStrike" cap="none" dirty="0">
                <a:solidFill>
                  <a:srgbClr val="FF0000"/>
                </a:solidFill>
                <a:latin typeface="Roboto Thin"/>
                <a:ea typeface="Roboto Thin"/>
                <a:cs typeface="Roboto Thin"/>
                <a:sym typeface="Roboto Thin"/>
              </a:rPr>
              <a:t>sing </a:t>
            </a:r>
            <a:r>
              <a:rPr lang="en-CA" sz="3000" dirty="0">
                <a:solidFill>
                  <a:srgbClr val="FF0000"/>
                </a:solidFill>
                <a:latin typeface="Roboto Thin"/>
                <a:ea typeface="Roboto Thin"/>
                <a:cs typeface="Roboto Thin"/>
                <a:sym typeface="Roboto Thin"/>
              </a:rPr>
              <a:t>D</a:t>
            </a:r>
            <a:r>
              <a:rPr lang="en-CA" sz="3000" i="0" u="none" strike="noStrike" cap="none" dirty="0">
                <a:solidFill>
                  <a:srgbClr val="FF0000"/>
                </a:solidFill>
                <a:latin typeface="Roboto Thin"/>
                <a:ea typeface="Roboto Thin"/>
                <a:cs typeface="Roboto Thin"/>
                <a:sym typeface="Roboto Thin"/>
              </a:rPr>
              <a:t>ata</a:t>
            </a:r>
            <a:endParaRPr sz="3000" dirty="0">
              <a:solidFill>
                <a:srgbClr val="FF0000"/>
              </a:solidFill>
              <a:latin typeface="Roboto Thin"/>
              <a:ea typeface="Roboto Thin"/>
              <a:cs typeface="Roboto Thin"/>
              <a:sym typeface="Roboto Thin"/>
            </a:endParaRPr>
          </a:p>
        </p:txBody>
      </p:sp>
      <p:sp>
        <p:nvSpPr>
          <p:cNvPr id="122" name="Google Shape;122;p17"/>
          <p:cNvSpPr txBox="1">
            <a:spLocks noGrp="1"/>
          </p:cNvSpPr>
          <p:nvPr>
            <p:ph type="body" idx="1"/>
          </p:nvPr>
        </p:nvSpPr>
        <p:spPr>
          <a:xfrm>
            <a:off x="457200" y="1600200"/>
            <a:ext cx="8229600" cy="4983162"/>
          </a:xfrm>
          <a:prstGeom prst="rect">
            <a:avLst/>
          </a:prstGeom>
          <a:noFill/>
          <a:ln>
            <a:noFill/>
          </a:ln>
        </p:spPr>
        <p:txBody>
          <a:bodyPr spcFirstLastPara="1" wrap="square" lIns="91425" tIns="45700" rIns="91425" bIns="45700" anchor="t" anchorCtr="0">
            <a:noAutofit/>
          </a:bodyPr>
          <a:lstStyle/>
          <a:p>
            <a:pPr marL="342900" indent="-342900"/>
            <a:r>
              <a:rPr lang="en-CA" sz="2400" u="sng" dirty="0">
                <a:solidFill>
                  <a:schemeClr val="hlink"/>
                </a:solidFill>
                <a:hlinkClick r:id="rId3"/>
              </a:rPr>
              <a:t>Walmart: Thousands of police calls. You paid the bill.</a:t>
            </a:r>
            <a:endParaRPr lang="en-CA" sz="2400" u="sng" dirty="0">
              <a:solidFill>
                <a:schemeClr val="hlink"/>
              </a:solidFill>
            </a:endParaRPr>
          </a:p>
          <a:p>
            <a:pPr marL="342900" indent="-342900"/>
            <a:endParaRPr lang="en-CA" sz="2400" dirty="0">
              <a:hlinkClick r:id="rId4"/>
            </a:endParaRPr>
          </a:p>
          <a:p>
            <a:pPr marL="342900" indent="-342900"/>
            <a:r>
              <a:rPr lang="en-CA" sz="2400" dirty="0">
                <a:hlinkClick r:id="rId4"/>
              </a:rPr>
              <a:t>'We're guinea pigs': Canada's oversight process for implanted medical devices stuns suffering patients</a:t>
            </a:r>
            <a:endParaRPr lang="en-CA" sz="2400" dirty="0"/>
          </a:p>
          <a:p>
            <a:pPr marL="342900" indent="-342900"/>
            <a:endParaRPr lang="en-CA" sz="2400" dirty="0"/>
          </a:p>
          <a:p>
            <a:pPr marL="342900" lvl="0" indent="-342900"/>
            <a:r>
              <a:rPr lang="en-CA" sz="2400" u="sng" dirty="0">
                <a:solidFill>
                  <a:schemeClr val="hlink"/>
                </a:solidFill>
                <a:hlinkClick r:id="rId3"/>
              </a:rPr>
              <a:t>https://www.icij.org/</a:t>
            </a:r>
          </a:p>
          <a:p>
            <a:pPr marL="342900" lvl="0" indent="-342900"/>
            <a:endParaRPr lang="en-CA" sz="2400" b="0" i="0" u="sng" strike="noStrike" cap="none" dirty="0">
              <a:solidFill>
                <a:schemeClr val="hlink"/>
              </a:solidFill>
              <a:latin typeface="Calibri"/>
              <a:ea typeface="Calibri"/>
              <a:cs typeface="Calibri"/>
              <a:sym typeface="Calibri"/>
              <a:hlinkClick r:id="rId3"/>
            </a:endParaRPr>
          </a:p>
          <a:p>
            <a:pPr marL="342900" indent="-342900"/>
            <a:r>
              <a:rPr lang="en-CA" sz="2400" u="sng" dirty="0">
                <a:solidFill>
                  <a:schemeClr val="hlink"/>
                </a:solidFill>
                <a:hlinkClick r:id="rId5"/>
              </a:rPr>
              <a:t>Some of the best from 2017</a:t>
            </a:r>
            <a:endParaRPr lang="en-CA" sz="2400" dirty="0"/>
          </a:p>
          <a:p>
            <a:pPr marL="342900" marR="0" lvl="0" indent="-342900" algn="l" rtl="0">
              <a:spcBef>
                <a:spcPts val="640"/>
              </a:spcBef>
              <a:spcAft>
                <a:spcPts val="0"/>
              </a:spcAft>
              <a:buClr>
                <a:schemeClr val="dk1"/>
              </a:buClr>
              <a:buSzPts val="3200"/>
              <a:buFont typeface="Arial"/>
              <a:buChar char="•"/>
            </a:pPr>
            <a:endParaRPr lang="en-CA" sz="3200" b="0" i="0" u="sng" strike="noStrike" cap="none" dirty="0">
              <a:solidFill>
                <a:schemeClr val="hlink"/>
              </a:solidFill>
              <a:latin typeface="Calibri"/>
              <a:ea typeface="Calibri"/>
              <a:cs typeface="Calibri"/>
              <a:sym typeface="Calibri"/>
              <a:hlinkClick r:id="rId3"/>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a:solidFill>
                  <a:srgbClr val="FF0000"/>
                </a:solidFill>
                <a:latin typeface="Roboto Thin"/>
                <a:ea typeface="Roboto Thin"/>
                <a:cs typeface="Roboto Thin"/>
                <a:sym typeface="Roboto Thin"/>
              </a:rPr>
              <a:t>Getting </a:t>
            </a:r>
            <a:r>
              <a:rPr lang="en-CA" sz="3000">
                <a:solidFill>
                  <a:srgbClr val="FF0000"/>
                </a:solidFill>
                <a:latin typeface="Roboto Thin"/>
                <a:ea typeface="Roboto Thin"/>
                <a:cs typeface="Roboto Thin"/>
                <a:sym typeface="Roboto Thin"/>
              </a:rPr>
              <a:t>i</a:t>
            </a:r>
            <a:r>
              <a:rPr lang="en-CA" sz="3000" i="0" u="none" strike="noStrike" cap="none">
                <a:solidFill>
                  <a:srgbClr val="FF0000"/>
                </a:solidFill>
                <a:latin typeface="Roboto Thin"/>
                <a:ea typeface="Roboto Thin"/>
                <a:cs typeface="Roboto Thin"/>
                <a:sym typeface="Roboto Thin"/>
              </a:rPr>
              <a:t>nto the </a:t>
            </a: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ata</a:t>
            </a:r>
            <a:endParaRPr sz="3000">
              <a:solidFill>
                <a:srgbClr val="FF0000"/>
              </a:solidFill>
              <a:latin typeface="Roboto Thin"/>
              <a:ea typeface="Roboto Thin"/>
              <a:cs typeface="Roboto Thin"/>
              <a:sym typeface="Roboto Thin"/>
            </a:endParaRPr>
          </a:p>
        </p:txBody>
      </p:sp>
      <p:sp>
        <p:nvSpPr>
          <p:cNvPr id="128" name="Google Shape;128;p18"/>
          <p:cNvSpPr txBox="1">
            <a:spLocks noGrp="1"/>
          </p:cNvSpPr>
          <p:nvPr>
            <p:ph type="body" idx="1"/>
          </p:nvPr>
        </p:nvSpPr>
        <p:spPr>
          <a:xfrm>
            <a:off x="457200" y="1821474"/>
            <a:ext cx="8229600" cy="4304700"/>
          </a:xfrm>
          <a:prstGeom prst="rect">
            <a:avLst/>
          </a:prstGeom>
          <a:noFill/>
          <a:ln>
            <a:noFill/>
          </a:ln>
        </p:spPr>
        <p:txBody>
          <a:bodyPr spcFirstLastPara="1" wrap="square" lIns="91425" tIns="45700" rIns="91425" bIns="45700" anchor="t" anchorCtr="0">
            <a:noAutofit/>
          </a:bodyPr>
          <a:lstStyle/>
          <a:p>
            <a:pPr marL="342900" marR="0" lvl="0" indent="-307340" algn="l" rtl="0">
              <a:lnSpc>
                <a:spcPct val="80000"/>
              </a:lnSpc>
              <a:spcBef>
                <a:spcPts val="0"/>
              </a:spcBef>
              <a:spcAft>
                <a:spcPts val="0"/>
              </a:spcAft>
              <a:buClr>
                <a:schemeClr val="dk1"/>
              </a:buClr>
              <a:buSzPts val="2400"/>
              <a:buFont typeface="Proxima Nova"/>
              <a:buChar char="•"/>
            </a:pPr>
            <a:r>
              <a:rPr lang="en-CA" sz="2400">
                <a:latin typeface="Proxima Nova"/>
                <a:ea typeface="Proxima Nova"/>
                <a:cs typeface="Proxima Nova"/>
                <a:sym typeface="Proxima Nova"/>
              </a:rPr>
              <a:t>You need filtering &amp; sorting skills</a:t>
            </a:r>
            <a:endParaRPr sz="2400">
              <a:latin typeface="Proxima Nova"/>
              <a:ea typeface="Proxima Nova"/>
              <a:cs typeface="Proxima Nova"/>
              <a:sym typeface="Proxima Nova"/>
            </a:endParaRPr>
          </a:p>
          <a:p>
            <a:pPr marL="342900" marR="0" lvl="0" indent="0" algn="l" rtl="0">
              <a:lnSpc>
                <a:spcPct val="80000"/>
              </a:lnSpc>
              <a:spcBef>
                <a:spcPts val="0"/>
              </a:spcBef>
              <a:spcAft>
                <a:spcPts val="0"/>
              </a:spcAft>
              <a:buNone/>
            </a:pPr>
            <a:endParaRPr sz="2400">
              <a:latin typeface="Proxima Nova"/>
              <a:ea typeface="Proxima Nova"/>
              <a:cs typeface="Proxima Nova"/>
              <a:sym typeface="Proxima Nova"/>
            </a:endParaRPr>
          </a:p>
          <a:p>
            <a:pPr marL="342900" marR="0" lvl="0" indent="-307340" algn="l" rtl="0">
              <a:lnSpc>
                <a:spcPct val="80000"/>
              </a:lnSpc>
              <a:spcBef>
                <a:spcPts val="0"/>
              </a:spcBef>
              <a:spcAft>
                <a:spcPts val="0"/>
              </a:spcAft>
              <a:buClr>
                <a:schemeClr val="dk1"/>
              </a:buClr>
              <a:buSzPts val="2400"/>
              <a:buFont typeface="Proxima Nova"/>
              <a:buChar char="•"/>
            </a:pPr>
            <a:r>
              <a:rPr lang="en-CA" sz="2400">
                <a:latin typeface="Proxima Nova"/>
                <a:ea typeface="Proxima Nova"/>
                <a:cs typeface="Proxima Nova"/>
                <a:sym typeface="Proxima Nova"/>
              </a:rPr>
              <a:t>Find patterns</a:t>
            </a:r>
            <a:endParaRPr sz="2400">
              <a:latin typeface="Proxima Nova"/>
              <a:ea typeface="Proxima Nova"/>
              <a:cs typeface="Proxima Nova"/>
              <a:sym typeface="Proxima Nova"/>
            </a:endParaRPr>
          </a:p>
          <a:p>
            <a:pPr marL="342900" marR="0" lvl="0" indent="0" algn="l" rtl="0">
              <a:lnSpc>
                <a:spcPct val="80000"/>
              </a:lnSpc>
              <a:spcBef>
                <a:spcPts val="0"/>
              </a:spcBef>
              <a:spcAft>
                <a:spcPts val="0"/>
              </a:spcAft>
              <a:buNone/>
            </a:pPr>
            <a:endParaRPr sz="2400">
              <a:latin typeface="Proxima Nova"/>
              <a:ea typeface="Proxima Nova"/>
              <a:cs typeface="Proxima Nova"/>
              <a:sym typeface="Proxima Nova"/>
            </a:endParaRPr>
          </a:p>
          <a:p>
            <a:pPr marL="342900" marR="0" lvl="0" indent="-307340" algn="l" rtl="0">
              <a:lnSpc>
                <a:spcPct val="80000"/>
              </a:lnSpc>
              <a:spcBef>
                <a:spcPts val="0"/>
              </a:spcBef>
              <a:spcAft>
                <a:spcPts val="0"/>
              </a:spcAft>
              <a:buClr>
                <a:schemeClr val="dk1"/>
              </a:buClr>
              <a:buSzPts val="2400"/>
              <a:buFont typeface="Proxima Nova"/>
              <a:buChar char="•"/>
            </a:pPr>
            <a:r>
              <a:rPr lang="en-CA" sz="2400">
                <a:latin typeface="Proxima Nova"/>
                <a:ea typeface="Proxima Nova"/>
                <a:cs typeface="Proxima Nova"/>
                <a:sym typeface="Proxima Nova"/>
              </a:rPr>
              <a:t>There’s no math</a:t>
            </a:r>
            <a:endParaRPr sz="2400">
              <a:latin typeface="Proxima Nova"/>
              <a:ea typeface="Proxima Nova"/>
              <a:cs typeface="Proxima Nova"/>
              <a:sym typeface="Proxima Nova"/>
            </a:endParaRPr>
          </a:p>
          <a:p>
            <a:pPr marL="342900" marR="0" lvl="0" indent="0" algn="l" rtl="0">
              <a:lnSpc>
                <a:spcPct val="80000"/>
              </a:lnSpc>
              <a:spcBef>
                <a:spcPts val="0"/>
              </a:spcBef>
              <a:spcAft>
                <a:spcPts val="0"/>
              </a:spcAft>
              <a:buNone/>
            </a:pPr>
            <a:endParaRPr sz="2400">
              <a:latin typeface="Proxima Nova"/>
              <a:ea typeface="Proxima Nova"/>
              <a:cs typeface="Proxima Nova"/>
              <a:sym typeface="Proxima Nova"/>
            </a:endParaRPr>
          </a:p>
          <a:p>
            <a:pPr marL="342900" marR="0" lvl="0" indent="-307340" algn="l" rtl="0">
              <a:lnSpc>
                <a:spcPct val="80000"/>
              </a:lnSpc>
              <a:spcBef>
                <a:spcPts val="0"/>
              </a:spcBef>
              <a:spcAft>
                <a:spcPts val="0"/>
              </a:spcAft>
              <a:buClr>
                <a:schemeClr val="dk1"/>
              </a:buClr>
              <a:buSzPts val="2400"/>
              <a:buFont typeface="Proxima Nova"/>
              <a:buChar char="•"/>
            </a:pPr>
            <a:r>
              <a:rPr lang="en-CA" sz="2400">
                <a:latin typeface="Proxima Nova"/>
                <a:ea typeface="Proxima Nova"/>
                <a:cs typeface="Proxima Nova"/>
                <a:sym typeface="Proxima Nova"/>
              </a:rPr>
              <a:t>Excel &amp; Google Sheets</a:t>
            </a:r>
            <a:endParaRPr sz="2400">
              <a:latin typeface="Proxima Nova"/>
              <a:ea typeface="Proxima Nova"/>
              <a:cs typeface="Proxima Nova"/>
              <a:sym typeface="Proxima Nova"/>
            </a:endParaRPr>
          </a:p>
          <a:p>
            <a:pPr marL="0" marR="0" lvl="0" indent="0" algn="l" rtl="0">
              <a:lnSpc>
                <a:spcPct val="80000"/>
              </a:lnSpc>
              <a:spcBef>
                <a:spcPts val="0"/>
              </a:spcBef>
              <a:spcAft>
                <a:spcPts val="0"/>
              </a:spcAft>
              <a:buNone/>
            </a:pPr>
            <a:endParaRPr sz="2400">
              <a:latin typeface="Proxima Nova"/>
              <a:ea typeface="Proxima Nova"/>
              <a:cs typeface="Proxima Nova"/>
              <a:sym typeface="Proxima Nova"/>
            </a:endParaRPr>
          </a:p>
          <a:p>
            <a:pPr marL="342900" marR="0" lvl="0" indent="0" algn="l" rtl="0">
              <a:lnSpc>
                <a:spcPct val="80000"/>
              </a:lnSpc>
              <a:spcBef>
                <a:spcPts val="592"/>
              </a:spcBef>
              <a:spcAft>
                <a:spcPts val="0"/>
              </a:spcAft>
              <a:buNone/>
            </a:pPr>
            <a:endParaRPr sz="2400">
              <a:latin typeface="Proxima Nova"/>
              <a:ea typeface="Proxima Nova"/>
              <a:cs typeface="Proxima Nova"/>
              <a:sym typeface="Proxima Nova"/>
            </a:endParaRPr>
          </a:p>
        </p:txBody>
      </p:sp>
      <p:pic>
        <p:nvPicPr>
          <p:cNvPr id="129" name="Google Shape;129;p18"/>
          <p:cNvPicPr preferRelativeResize="0"/>
          <p:nvPr/>
        </p:nvPicPr>
        <p:blipFill>
          <a:blip r:embed="rId3">
            <a:alphaModFix/>
          </a:blip>
          <a:stretch>
            <a:fillRect/>
          </a:stretch>
        </p:blipFill>
        <p:spPr>
          <a:xfrm>
            <a:off x="4572000" y="4178800"/>
            <a:ext cx="2857500" cy="1600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457200" y="274648"/>
            <a:ext cx="8229600" cy="915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br>
              <a:rPr lang="en-CA" sz="3000" i="0" u="none" strike="noStrike" cap="none">
                <a:solidFill>
                  <a:srgbClr val="FF0000"/>
                </a:solidFill>
                <a:latin typeface="Roboto Thin"/>
                <a:ea typeface="Roboto Thin"/>
                <a:cs typeface="Roboto Thin"/>
                <a:sym typeface="Roboto Thin"/>
              </a:rPr>
            </a:br>
            <a:r>
              <a:rPr lang="en-CA" sz="3000">
                <a:solidFill>
                  <a:srgbClr val="FF0000"/>
                </a:solidFill>
                <a:latin typeface="Roboto Thin"/>
                <a:ea typeface="Roboto Thin"/>
                <a:cs typeface="Roboto Thin"/>
                <a:sym typeface="Roboto Thin"/>
              </a:rPr>
              <a:t>R</a:t>
            </a:r>
            <a:r>
              <a:rPr lang="en-CA" sz="3000" i="0" u="none" strike="noStrike" cap="none">
                <a:solidFill>
                  <a:srgbClr val="FF0000"/>
                </a:solidFill>
                <a:latin typeface="Roboto Thin"/>
                <a:ea typeface="Roboto Thin"/>
                <a:cs typeface="Roboto Thin"/>
                <a:sym typeface="Roboto Thin"/>
              </a:rPr>
              <a:t>ates and </a:t>
            </a:r>
            <a:r>
              <a:rPr lang="en-CA" sz="3000">
                <a:solidFill>
                  <a:srgbClr val="FF0000"/>
                </a:solidFill>
                <a:latin typeface="Roboto Thin"/>
                <a:ea typeface="Roboto Thin"/>
                <a:cs typeface="Roboto Thin"/>
                <a:sym typeface="Roboto Thin"/>
              </a:rPr>
              <a:t>R</a:t>
            </a:r>
            <a:r>
              <a:rPr lang="en-CA" sz="3000" i="0" u="none" strike="noStrike" cap="none">
                <a:solidFill>
                  <a:srgbClr val="FF0000"/>
                </a:solidFill>
                <a:latin typeface="Roboto Thin"/>
                <a:ea typeface="Roboto Thin"/>
                <a:cs typeface="Roboto Thin"/>
                <a:sym typeface="Roboto Thin"/>
              </a:rPr>
              <a:t>aw </a:t>
            </a:r>
            <a:r>
              <a:rPr lang="en-CA" sz="3000">
                <a:solidFill>
                  <a:srgbClr val="FF0000"/>
                </a:solidFill>
                <a:latin typeface="Roboto Thin"/>
                <a:ea typeface="Roboto Thin"/>
                <a:cs typeface="Roboto Thin"/>
                <a:sym typeface="Roboto Thin"/>
              </a:rPr>
              <a:t>N</a:t>
            </a:r>
            <a:r>
              <a:rPr lang="en-CA" sz="3000" i="0" u="none" strike="noStrike" cap="none">
                <a:solidFill>
                  <a:srgbClr val="FF0000"/>
                </a:solidFill>
                <a:latin typeface="Roboto Thin"/>
                <a:ea typeface="Roboto Thin"/>
                <a:cs typeface="Roboto Thin"/>
                <a:sym typeface="Roboto Thin"/>
              </a:rPr>
              <a:t>umbers</a:t>
            </a:r>
            <a:endParaRPr sz="3000">
              <a:solidFill>
                <a:srgbClr val="FF0000"/>
              </a:solidFill>
              <a:latin typeface="Roboto Thin"/>
              <a:ea typeface="Roboto Thin"/>
              <a:cs typeface="Roboto Thin"/>
              <a:sym typeface="Roboto Thin"/>
            </a:endParaRPr>
          </a:p>
        </p:txBody>
      </p:sp>
      <p:sp>
        <p:nvSpPr>
          <p:cNvPr id="135" name="Google Shape;135;p19"/>
          <p:cNvSpPr txBox="1">
            <a:spLocks noGrp="1"/>
          </p:cNvSpPr>
          <p:nvPr>
            <p:ph type="body" idx="1"/>
          </p:nvPr>
        </p:nvSpPr>
        <p:spPr>
          <a:xfrm>
            <a:off x="457200" y="1600200"/>
            <a:ext cx="8229600" cy="4870174"/>
          </a:xfrm>
          <a:prstGeom prst="rect">
            <a:avLst/>
          </a:prstGeom>
          <a:noFill/>
          <a:ln>
            <a:noFill/>
          </a:ln>
        </p:spPr>
        <p:txBody>
          <a:bodyPr spcFirstLastPara="1" wrap="square" lIns="91425" tIns="45700" rIns="91425" bIns="45700" anchor="t" anchorCtr="0">
            <a:noAutofit/>
          </a:bodyPr>
          <a:lstStyle/>
          <a:p>
            <a:pPr marL="342900" marR="0" lvl="0" indent="-292100" algn="l" rtl="0">
              <a:lnSpc>
                <a:spcPct val="90000"/>
              </a:lnSpc>
              <a:spcBef>
                <a:spcPts val="0"/>
              </a:spcBef>
              <a:spcAft>
                <a:spcPts val="0"/>
              </a:spcAft>
              <a:buClr>
                <a:schemeClr val="dk1"/>
              </a:buClr>
              <a:buSzPts val="2400"/>
              <a:buFont typeface="Proxima Nova"/>
              <a:buChar char="•"/>
            </a:pPr>
            <a:r>
              <a:rPr lang="en-CA" sz="2400" dirty="0">
                <a:latin typeface="Proxima Nova"/>
                <a:ea typeface="Proxima Nova"/>
                <a:cs typeface="Proxima Nova"/>
                <a:sym typeface="Proxima Nova"/>
              </a:rPr>
              <a:t>R</a:t>
            </a:r>
            <a:r>
              <a:rPr lang="en-CA" sz="2400" i="0" u="none" strike="noStrike" cap="none" dirty="0">
                <a:solidFill>
                  <a:schemeClr val="dk1"/>
                </a:solidFill>
                <a:latin typeface="Proxima Nova"/>
                <a:ea typeface="Proxima Nova"/>
                <a:cs typeface="Proxima Nova"/>
                <a:sym typeface="Proxima Nova"/>
              </a:rPr>
              <a:t>aw numbers are used to track incidents in datasets </a:t>
            </a:r>
            <a:endParaRPr sz="2400" i="0" u="none" strike="noStrike" cap="none" dirty="0">
              <a:solidFill>
                <a:schemeClr val="dk1"/>
              </a:solidFill>
              <a:latin typeface="Proxima Nova"/>
              <a:ea typeface="Proxima Nova"/>
              <a:cs typeface="Proxima Nova"/>
              <a:sym typeface="Proxima Nova"/>
            </a:endParaRPr>
          </a:p>
          <a:p>
            <a:pPr marL="342900" marR="0" lvl="0" indent="0" algn="l" rtl="0">
              <a:lnSpc>
                <a:spcPct val="90000"/>
              </a:lnSpc>
              <a:spcBef>
                <a:spcPts val="0"/>
              </a:spcBef>
              <a:spcAft>
                <a:spcPts val="0"/>
              </a:spcAft>
              <a:buNone/>
            </a:pPr>
            <a:r>
              <a:rPr lang="en-CA" sz="2400" i="0" u="none" strike="noStrike" cap="none" dirty="0">
                <a:solidFill>
                  <a:schemeClr val="dk1"/>
                </a:solidFill>
                <a:latin typeface="Proxima Nova"/>
                <a:ea typeface="Proxima Nova"/>
                <a:cs typeface="Proxima Nova"/>
                <a:sym typeface="Proxima Nova"/>
              </a:rPr>
              <a:t>(</a:t>
            </a:r>
            <a:r>
              <a:rPr lang="en-CA" sz="2400" i="0" u="none" strike="noStrike" cap="none" dirty="0" err="1">
                <a:solidFill>
                  <a:schemeClr val="dk1"/>
                </a:solidFill>
                <a:latin typeface="Proxima Nova"/>
                <a:ea typeface="Proxima Nova"/>
                <a:cs typeface="Proxima Nova"/>
                <a:sym typeface="Proxima Nova"/>
              </a:rPr>
              <a:t>e.g.,on</a:t>
            </a:r>
            <a:r>
              <a:rPr lang="en-CA" sz="2400" i="0" u="none" strike="noStrike" cap="none" dirty="0">
                <a:solidFill>
                  <a:schemeClr val="dk1"/>
                </a:solidFill>
                <a:latin typeface="Proxima Nova"/>
                <a:ea typeface="Proxima Nova"/>
                <a:cs typeface="Proxima Nova"/>
                <a:sym typeface="Proxima Nova"/>
              </a:rPr>
              <a:t> the websites of Statistics Canada or Ontario’s public sector salary disclosure</a:t>
            </a:r>
            <a:r>
              <a:rPr lang="en-CA" sz="2400" dirty="0">
                <a:latin typeface="Proxima Nova"/>
                <a:ea typeface="Proxima Nova"/>
                <a:cs typeface="Proxima Nova"/>
                <a:sym typeface="Proxima Nova"/>
              </a:rPr>
              <a:t>)</a:t>
            </a:r>
            <a:endParaRPr sz="2400" dirty="0">
              <a:latin typeface="Proxima Nova"/>
              <a:ea typeface="Proxima Nova"/>
              <a:cs typeface="Proxima Nova"/>
              <a:sym typeface="Proxima Nova"/>
            </a:endParaRPr>
          </a:p>
          <a:p>
            <a:pPr marL="342900" marR="0" lvl="0" indent="0" algn="l" rtl="0">
              <a:lnSpc>
                <a:spcPct val="90000"/>
              </a:lnSpc>
              <a:spcBef>
                <a:spcPts val="0"/>
              </a:spcBef>
              <a:spcAft>
                <a:spcPts val="0"/>
              </a:spcAft>
              <a:buNone/>
            </a:pP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Raw numbers convey important information</a:t>
            </a:r>
            <a:r>
              <a:rPr lang="en-CA" sz="2400" dirty="0">
                <a:latin typeface="Proxima Nova"/>
                <a:ea typeface="Proxima Nova"/>
                <a:cs typeface="Proxima Nova"/>
                <a:sym typeface="Proxima Nova"/>
              </a:rPr>
              <a:t> and </a:t>
            </a:r>
            <a:r>
              <a:rPr lang="en-CA" sz="2400" i="0" u="none" strike="noStrike" cap="none" dirty="0">
                <a:solidFill>
                  <a:schemeClr val="dk1"/>
                </a:solidFill>
                <a:latin typeface="Proxima Nova"/>
                <a:ea typeface="Proxima Nova"/>
                <a:cs typeface="Proxima Nova"/>
                <a:sym typeface="Proxima Nova"/>
              </a:rPr>
              <a:t>can be misleading</a:t>
            </a:r>
            <a:endParaRPr sz="2400" i="0" u="none" strike="noStrike" cap="none" dirty="0">
              <a:solidFill>
                <a:schemeClr val="dk1"/>
              </a:solidFill>
              <a:latin typeface="Proxima Nova"/>
              <a:ea typeface="Proxima Nova"/>
              <a:cs typeface="Proxima Nova"/>
              <a:sym typeface="Proxima Nova"/>
            </a:endParaRPr>
          </a:p>
          <a:p>
            <a:pPr marL="342900" marR="0" lvl="0" indent="0" algn="l" rtl="0">
              <a:lnSpc>
                <a:spcPct val="90000"/>
              </a:lnSpc>
              <a:spcBef>
                <a:spcPts val="640"/>
              </a:spcBef>
              <a:spcAft>
                <a:spcPts val="0"/>
              </a:spcAft>
              <a:buNone/>
            </a:pP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dirty="0">
                <a:latin typeface="Proxima Nova"/>
                <a:ea typeface="Proxima Nova"/>
                <a:cs typeface="Proxima Nova"/>
                <a:sym typeface="Proxima Nova"/>
              </a:rPr>
              <a:t>Rates are better used </a:t>
            </a:r>
            <a:r>
              <a:rPr lang="en-CA" sz="2400" i="0" u="none" strike="noStrike" cap="none" dirty="0">
                <a:solidFill>
                  <a:schemeClr val="dk1"/>
                </a:solidFill>
                <a:latin typeface="Proxima Nova"/>
                <a:ea typeface="Proxima Nova"/>
                <a:cs typeface="Proxima Nova"/>
                <a:sym typeface="Proxima Nova"/>
              </a:rPr>
              <a:t>when discussing issues like unemployment and crime</a:t>
            </a:r>
          </a:p>
          <a:p>
            <a:pPr marL="342900" marR="0" lvl="0" indent="-292100" algn="l" rtl="0">
              <a:lnSpc>
                <a:spcPct val="90000"/>
              </a:lnSpc>
              <a:spcBef>
                <a:spcPts val="640"/>
              </a:spcBef>
              <a:spcAft>
                <a:spcPts val="0"/>
              </a:spcAft>
              <a:buClr>
                <a:schemeClr val="dk1"/>
              </a:buClr>
              <a:buSzPts val="2400"/>
              <a:buFont typeface="Proxima Nova"/>
              <a:buChar char="•"/>
            </a:pPr>
            <a:endParaRPr lang="en-CA"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dirty="0">
                <a:latin typeface="Proxima Nova"/>
                <a:ea typeface="Proxima Nova"/>
                <a:cs typeface="Proxima Nova"/>
                <a:sym typeface="Proxima Nova"/>
              </a:rPr>
              <a:t>To obtain rates, need denominators: population figures; miles travelled on the road and in the air; medical devices sold, etc.</a:t>
            </a:r>
            <a:endParaRPr sz="2400" dirty="0">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dirty="0">
                <a:solidFill>
                  <a:srgbClr val="FF0000"/>
                </a:solidFill>
                <a:latin typeface="Roboto Thin"/>
                <a:ea typeface="Roboto Thin"/>
                <a:cs typeface="Roboto Thin"/>
                <a:sym typeface="Roboto Thin"/>
              </a:rPr>
              <a:t>Using Statistics Canada Tables</a:t>
            </a:r>
            <a:endParaRPr sz="3000" dirty="0">
              <a:solidFill>
                <a:srgbClr val="FF0000"/>
              </a:solidFill>
              <a:latin typeface="Roboto Thin"/>
              <a:ea typeface="Roboto Thin"/>
              <a:cs typeface="Roboto Thin"/>
              <a:sym typeface="Roboto Thin"/>
            </a:endParaRPr>
          </a:p>
        </p:txBody>
      </p:sp>
      <p:sp>
        <p:nvSpPr>
          <p:cNvPr id="142" name="Google Shape;142;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07340" algn="l" rtl="0">
              <a:lnSpc>
                <a:spcPct val="90000"/>
              </a:lnSpc>
              <a:spcBef>
                <a:spcPts val="0"/>
              </a:spcBef>
              <a:spcAft>
                <a:spcPts val="0"/>
              </a:spcAft>
              <a:buClr>
                <a:schemeClr val="dk1"/>
              </a:buClr>
              <a:buSzPts val="2400"/>
              <a:buFont typeface="Proxima Nova"/>
              <a:buChar char="•"/>
            </a:pPr>
            <a:r>
              <a:rPr lang="en-CA" sz="2400" dirty="0">
                <a:latin typeface="Proxima Nova"/>
                <a:ea typeface="Proxima Nova"/>
                <a:cs typeface="Proxima Nova"/>
                <a:sym typeface="Proxima Nova"/>
              </a:rPr>
              <a:t>We use them every day, but do we use them to the best of our ability?</a:t>
            </a:r>
          </a:p>
          <a:p>
            <a:pPr marL="342900" marR="0" lvl="0" indent="-307340" algn="l" rtl="0">
              <a:lnSpc>
                <a:spcPct val="90000"/>
              </a:lnSpc>
              <a:spcBef>
                <a:spcPts val="0"/>
              </a:spcBef>
              <a:spcAft>
                <a:spcPts val="0"/>
              </a:spcAft>
              <a:buClr>
                <a:schemeClr val="dk1"/>
              </a:buClr>
              <a:buSzPts val="2400"/>
              <a:buFont typeface="Proxima Nova"/>
              <a:buChar char="•"/>
            </a:pPr>
            <a:endParaRPr lang="en-CA" sz="2400" dirty="0">
              <a:latin typeface="Proxima Nova"/>
              <a:ea typeface="Proxima Nova"/>
              <a:cs typeface="Proxima Nova"/>
              <a:sym typeface="Proxima Nova"/>
            </a:endParaRPr>
          </a:p>
          <a:p>
            <a:pPr marL="342900" marR="0" lvl="0" indent="-307340" algn="l" rtl="0">
              <a:lnSpc>
                <a:spcPct val="90000"/>
              </a:lnSpc>
              <a:spcBef>
                <a:spcPts val="0"/>
              </a:spcBef>
              <a:spcAft>
                <a:spcPts val="0"/>
              </a:spcAft>
              <a:buClr>
                <a:schemeClr val="dk1"/>
              </a:buClr>
              <a:buSzPts val="2400"/>
              <a:buFont typeface="Proxima Nova"/>
              <a:buChar char="•"/>
            </a:pPr>
            <a:r>
              <a:rPr lang="en-CA" sz="2400" dirty="0">
                <a:latin typeface="Proxima Nova"/>
                <a:ea typeface="Proxima Nova"/>
                <a:cs typeface="Proxima Nova"/>
                <a:sym typeface="Proxima Nova"/>
              </a:rPr>
              <a:t>The agency provides some of the country’s most definitive data</a:t>
            </a:r>
          </a:p>
          <a:p>
            <a:pPr marL="342900" marR="0" lvl="0" indent="-307340" algn="l" rtl="0">
              <a:lnSpc>
                <a:spcPct val="90000"/>
              </a:lnSpc>
              <a:spcBef>
                <a:spcPts val="0"/>
              </a:spcBef>
              <a:spcAft>
                <a:spcPts val="0"/>
              </a:spcAft>
              <a:buClr>
                <a:schemeClr val="dk1"/>
              </a:buClr>
              <a:buSzPts val="2400"/>
              <a:buFont typeface="Proxima Nova"/>
              <a:buChar char="•"/>
            </a:pPr>
            <a:endParaRPr lang="en-CA" sz="2400" dirty="0">
              <a:latin typeface="Proxima Nova"/>
              <a:ea typeface="Proxima Nova"/>
              <a:cs typeface="Proxima Nova"/>
              <a:sym typeface="Proxima Nova"/>
            </a:endParaRPr>
          </a:p>
          <a:p>
            <a:pPr marL="342900" marR="0" lvl="0" indent="-307340" algn="l" rtl="0">
              <a:lnSpc>
                <a:spcPct val="90000"/>
              </a:lnSpc>
              <a:spcBef>
                <a:spcPts val="0"/>
              </a:spcBef>
              <a:spcAft>
                <a:spcPts val="0"/>
              </a:spcAft>
              <a:buClr>
                <a:schemeClr val="dk1"/>
              </a:buClr>
              <a:buSzPts val="2400"/>
              <a:buFont typeface="Proxima Nova"/>
              <a:buChar char="•"/>
            </a:pPr>
            <a:r>
              <a:rPr lang="en-CA" sz="2400" dirty="0">
                <a:latin typeface="Proxima Nova"/>
                <a:ea typeface="Proxima Nova"/>
                <a:cs typeface="Proxima Nova"/>
                <a:sym typeface="Proxima Nova"/>
              </a:rPr>
              <a:t>New formats allow for easier analysis of the data to do stories on deadline – and beyond</a:t>
            </a:r>
          </a:p>
          <a:p>
            <a:pPr marL="342900" marR="0" lvl="0" indent="-307340" algn="l" rtl="0">
              <a:lnSpc>
                <a:spcPct val="90000"/>
              </a:lnSpc>
              <a:spcBef>
                <a:spcPts val="0"/>
              </a:spcBef>
              <a:spcAft>
                <a:spcPts val="0"/>
              </a:spcAft>
              <a:buClr>
                <a:schemeClr val="dk1"/>
              </a:buClr>
              <a:buSzPts val="2400"/>
              <a:buFont typeface="Proxima Nova"/>
              <a:buChar char="•"/>
            </a:pPr>
            <a:endParaRPr lang="en-CA" sz="2400" dirty="0">
              <a:latin typeface="Proxima Nova"/>
              <a:ea typeface="Proxima Nova"/>
              <a:cs typeface="Proxima Nova"/>
              <a:sym typeface="Proxima Nova"/>
            </a:endParaRPr>
          </a:p>
          <a:p>
            <a:pPr marL="342900" indent="-307340">
              <a:lnSpc>
                <a:spcPct val="90000"/>
              </a:lnSpc>
              <a:spcBef>
                <a:spcPts val="0"/>
              </a:spcBef>
              <a:buSzPts val="2400"/>
              <a:buFont typeface="Proxima Nova"/>
              <a:buChar char="•"/>
            </a:pPr>
            <a:r>
              <a:rPr lang="en-CA" sz="2400" dirty="0">
                <a:latin typeface="Proxima Nova"/>
                <a:ea typeface="Proxima Nova"/>
                <a:cs typeface="Proxima Nova"/>
                <a:sym typeface="Proxima Nova"/>
              </a:rPr>
              <a:t>Tutorial: A quick video how-to session on using the agency’s data tables.</a:t>
            </a:r>
            <a:br>
              <a:rPr lang="en-CA" sz="2400" dirty="0">
                <a:latin typeface="Proxima Nova"/>
                <a:ea typeface="Proxima Nova"/>
                <a:cs typeface="Proxima Nova"/>
                <a:sym typeface="Proxima Nova"/>
              </a:rPr>
            </a:br>
            <a:r>
              <a:rPr lang="en-CA" sz="2400" u="sng" dirty="0">
                <a:solidFill>
                  <a:schemeClr val="hlink"/>
                </a:solidFill>
                <a:latin typeface="Proxima Nova"/>
                <a:ea typeface="Proxima Nova"/>
                <a:cs typeface="Proxima Nova"/>
                <a:sym typeface="Proxima Nova"/>
                <a:hlinkClick r:id="rId3"/>
              </a:rPr>
              <a:t>https://www.statcan.gc.ca/eng/sc/video/howto</a:t>
            </a:r>
            <a:endParaRPr lang="en-CA" sz="2400" dirty="0">
              <a:latin typeface="Proxima Nova"/>
              <a:ea typeface="Proxima Nova"/>
              <a:cs typeface="Proxima Nova"/>
              <a:sym typeface="Proxima Nova"/>
            </a:endParaRPr>
          </a:p>
          <a:p>
            <a:pPr marL="342900" marR="0" lvl="0" indent="-307340" algn="l" rtl="0">
              <a:lnSpc>
                <a:spcPct val="90000"/>
              </a:lnSpc>
              <a:spcBef>
                <a:spcPts val="0"/>
              </a:spcBef>
              <a:spcAft>
                <a:spcPts val="0"/>
              </a:spcAft>
              <a:buClr>
                <a:schemeClr val="dk1"/>
              </a:buClr>
              <a:buSzPts val="2400"/>
              <a:buFont typeface="Proxima Nova"/>
              <a:buChar char="•"/>
            </a:pPr>
            <a:endParaRPr sz="2400" dirty="0">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457200" y="274638"/>
            <a:ext cx="8229600" cy="60994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dirty="0">
                <a:solidFill>
                  <a:srgbClr val="FF0000"/>
                </a:solidFill>
                <a:latin typeface="Roboto Thin"/>
                <a:ea typeface="Roboto Thin"/>
                <a:cs typeface="Roboto Thin"/>
                <a:sym typeface="Roboto Thin"/>
              </a:rPr>
              <a:t>Statistics Canada Tables</a:t>
            </a:r>
            <a:endParaRPr sz="3000" dirty="0">
              <a:solidFill>
                <a:srgbClr val="FF0000"/>
              </a:solidFill>
              <a:latin typeface="Roboto Thin"/>
              <a:ea typeface="Roboto Thin"/>
              <a:cs typeface="Roboto Thin"/>
              <a:sym typeface="Roboto Thin"/>
            </a:endParaRPr>
          </a:p>
        </p:txBody>
      </p:sp>
      <p:sp>
        <p:nvSpPr>
          <p:cNvPr id="148" name="Google Shape;148;p21"/>
          <p:cNvSpPr txBox="1">
            <a:spLocks noGrp="1"/>
          </p:cNvSpPr>
          <p:nvPr>
            <p:ph type="body" idx="1"/>
          </p:nvPr>
        </p:nvSpPr>
        <p:spPr>
          <a:xfrm>
            <a:off x="457200" y="954158"/>
            <a:ext cx="8229600" cy="5629204"/>
          </a:xfrm>
          <a:prstGeom prst="rect">
            <a:avLst/>
          </a:prstGeom>
          <a:noFill/>
          <a:ln>
            <a:noFill/>
          </a:ln>
        </p:spPr>
        <p:txBody>
          <a:bodyPr spcFirstLastPara="1" wrap="square" lIns="91425" tIns="45700" rIns="91425" bIns="45700" anchor="t" anchorCtr="0">
            <a:noAutofit/>
          </a:bodyPr>
          <a:lstStyle/>
          <a:p>
            <a:pPr marL="342900" lvl="0" indent="-307340">
              <a:spcBef>
                <a:spcPts val="0"/>
              </a:spcBef>
              <a:buSzPts val="2400"/>
              <a:buFont typeface="Proxima Nova"/>
              <a:buChar char="•"/>
            </a:pPr>
            <a:r>
              <a:rPr lang="en-CA" sz="2400" i="0" u="none" strike="noStrike" cap="none" dirty="0">
                <a:solidFill>
                  <a:schemeClr val="dk1"/>
                </a:solidFill>
                <a:latin typeface="Proxima Nova"/>
                <a:ea typeface="Proxima Nova"/>
                <a:cs typeface="Proxima Nova"/>
                <a:sym typeface="Proxima Nova"/>
              </a:rPr>
              <a:t>Story: Hate crimes reached all-time high in 2017, Statistics Canada says</a:t>
            </a:r>
            <a:br>
              <a:rPr lang="en-CA" sz="2400" i="0" u="none" strike="noStrike" cap="none" dirty="0">
                <a:solidFill>
                  <a:schemeClr val="dk1"/>
                </a:solidFill>
                <a:latin typeface="Proxima Nova"/>
                <a:ea typeface="Proxima Nova"/>
                <a:cs typeface="Proxima Nova"/>
                <a:sym typeface="Proxima Nova"/>
              </a:rPr>
            </a:br>
            <a:r>
              <a:rPr lang="en-CA" sz="2400" dirty="0">
                <a:latin typeface="Proxima Nova"/>
                <a:ea typeface="Proxima Nova"/>
                <a:cs typeface="Proxima Nova"/>
                <a:sym typeface="Proxima Nova"/>
                <a:hlinkClick r:id="rId3"/>
              </a:rPr>
              <a:t>https://www.cbc.ca/news/canada/toronto/statistics-canada-2017-hate-crime-numbers-1.4925399</a:t>
            </a:r>
            <a:endParaRPr lang="en-CA" sz="2400" dirty="0">
              <a:latin typeface="Proxima Nova"/>
              <a:ea typeface="Proxima Nova"/>
              <a:cs typeface="Proxima Nova"/>
              <a:sym typeface="Proxima Nova"/>
            </a:endParaRPr>
          </a:p>
          <a:p>
            <a:pPr marL="342900" lvl="0" indent="-307340">
              <a:spcBef>
                <a:spcPts val="0"/>
              </a:spcBef>
              <a:buSzPts val="2400"/>
              <a:buFont typeface="Proxima Nova"/>
              <a:buChar char="•"/>
            </a:pPr>
            <a:endParaRPr lang="en-CA" sz="2400" dirty="0">
              <a:latin typeface="Proxima Nova"/>
              <a:ea typeface="Proxima Nova"/>
              <a:cs typeface="Proxima Nova"/>
              <a:sym typeface="Proxima Nova"/>
            </a:endParaRPr>
          </a:p>
          <a:p>
            <a:pPr marL="342900" lvl="0" indent="-307340">
              <a:spcBef>
                <a:spcPts val="0"/>
              </a:spcBef>
              <a:buSzPts val="2400"/>
              <a:buFont typeface="Proxima Nova"/>
              <a:buChar char="•"/>
            </a:pPr>
            <a:r>
              <a:rPr lang="en-CA" sz="2400" dirty="0">
                <a:latin typeface="Proxima Nova"/>
                <a:ea typeface="Proxima Nova"/>
                <a:cs typeface="Proxima Nova"/>
                <a:sym typeface="Proxima Nova"/>
              </a:rPr>
              <a:t>The </a:t>
            </a:r>
            <a:r>
              <a:rPr lang="en-CA" sz="2400" i="0" u="none" strike="noStrike" cap="none" dirty="0">
                <a:solidFill>
                  <a:schemeClr val="dk1"/>
                </a:solidFill>
                <a:latin typeface="Proxima Nova"/>
                <a:ea typeface="Proxima Nova"/>
                <a:cs typeface="Proxima Nova"/>
                <a:sym typeface="Proxima Nova"/>
              </a:rPr>
              <a:t>data</a:t>
            </a:r>
            <a:r>
              <a:rPr lang="en-CA" sz="2400" dirty="0">
                <a:latin typeface="Proxima Nova"/>
                <a:ea typeface="Proxima Nova"/>
                <a:cs typeface="Proxima Nova"/>
                <a:sym typeface="Proxima Nova"/>
              </a:rPr>
              <a:t>: </a:t>
            </a:r>
            <a:r>
              <a:rPr lang="en-CA" sz="2400" dirty="0">
                <a:latin typeface="Proxima Nova"/>
                <a:ea typeface="Proxima Nova"/>
                <a:cs typeface="Proxima Nova"/>
                <a:sym typeface="Proxima Nova"/>
                <a:hlinkClick r:id="rId4"/>
              </a:rPr>
              <a:t>https://www150.statcan.gc.ca/n1/daily-quotidien/181129/dq181129a-eng.htm</a:t>
            </a:r>
            <a:endParaRPr lang="en-CA" sz="2400" dirty="0">
              <a:latin typeface="Proxima Nova"/>
              <a:ea typeface="Proxima Nova"/>
              <a:cs typeface="Proxima Nova"/>
              <a:sym typeface="Proxima Nova"/>
            </a:endParaRPr>
          </a:p>
          <a:p>
            <a:pPr marL="342900" lvl="0" indent="-307340">
              <a:spcBef>
                <a:spcPts val="0"/>
              </a:spcBef>
              <a:buSzPts val="2400"/>
              <a:buFont typeface="Proxima Nova"/>
              <a:buChar char="•"/>
            </a:pPr>
            <a:endParaRPr lang="en-CA" sz="2400" dirty="0">
              <a:latin typeface="Proxima Nova"/>
              <a:ea typeface="Proxima Nova"/>
              <a:cs typeface="Proxima Nova"/>
              <a:sym typeface="Proxima Nova"/>
            </a:endParaRPr>
          </a:p>
          <a:p>
            <a:pPr marL="342900" indent="-307340">
              <a:spcBef>
                <a:spcPts val="0"/>
              </a:spcBef>
              <a:buSzPts val="2400"/>
              <a:buFont typeface="Proxima Nova"/>
              <a:buChar char="•"/>
            </a:pPr>
            <a:r>
              <a:rPr lang="en-CA" sz="2400" dirty="0"/>
              <a:t>Story: Canada loses 51,600 jobs in August, pushing up unemployment rate</a:t>
            </a:r>
            <a:br>
              <a:rPr lang="en-CA" sz="2400" dirty="0"/>
            </a:br>
            <a:r>
              <a:rPr lang="en-CA" sz="2400" dirty="0">
                <a:hlinkClick r:id="rId5"/>
              </a:rPr>
              <a:t>https://www.cbc.ca/news/business/canada-jobs-unemployment-rate-full-time-work-1.4814183</a:t>
            </a:r>
            <a:endParaRPr lang="en-CA" sz="2400" dirty="0"/>
          </a:p>
          <a:p>
            <a:pPr marL="342900" indent="-307340">
              <a:spcBef>
                <a:spcPts val="0"/>
              </a:spcBef>
              <a:buSzPts val="2400"/>
              <a:buFont typeface="Proxima Nova"/>
              <a:buChar char="•"/>
            </a:pPr>
            <a:endParaRPr lang="en-CA" sz="2400" dirty="0"/>
          </a:p>
          <a:p>
            <a:pPr marL="342900" indent="-307340">
              <a:spcBef>
                <a:spcPts val="0"/>
              </a:spcBef>
              <a:buSzPts val="2400"/>
              <a:buFont typeface="Proxima Nova"/>
              <a:buChar char="•"/>
            </a:pPr>
            <a:r>
              <a:rPr lang="en-CA" sz="2400" dirty="0">
                <a:latin typeface="Proxima Nova"/>
                <a:ea typeface="Proxima Nova"/>
                <a:cs typeface="Proxima Nova"/>
                <a:sym typeface="Proxima Nova"/>
              </a:rPr>
              <a:t>The data: </a:t>
            </a:r>
            <a:r>
              <a:rPr lang="en-CA" sz="2400" dirty="0">
                <a:hlinkClick r:id="rId6"/>
              </a:rPr>
              <a:t>Labour force characteristics, monthly, seasonally adjusted and trend-cycle</a:t>
            </a:r>
            <a:endParaRPr lang="en-CA" sz="2400" dirty="0"/>
          </a:p>
          <a:p>
            <a:pPr marL="342900" lvl="0" indent="-307340">
              <a:spcBef>
                <a:spcPts val="0"/>
              </a:spcBef>
              <a:buSzPts val="2400"/>
              <a:buFont typeface="Proxima Nova"/>
              <a:buChar char="•"/>
            </a:pPr>
            <a:endParaRPr lang="en-CA" sz="2400" dirty="0">
              <a:latin typeface="Proxima Nova"/>
              <a:ea typeface="Proxima Nova"/>
              <a:cs typeface="Proxima Nova"/>
              <a:sym typeface="Proxima Nova"/>
            </a:endParaRPr>
          </a:p>
          <a:p>
            <a:pPr marL="35560" lvl="0" indent="0">
              <a:spcBef>
                <a:spcPts val="0"/>
              </a:spcBef>
              <a:buSzPts val="2400"/>
              <a:buNone/>
            </a:pPr>
            <a:endParaRPr sz="2400" i="0" u="none" strike="noStrike" cap="none" dirty="0">
              <a:solidFill>
                <a:schemeClr val="dk1"/>
              </a:solidFill>
              <a:latin typeface="Proxima Nova"/>
              <a:ea typeface="Proxima Nova"/>
              <a:cs typeface="Proxima Nova"/>
              <a:sym typeface="Proxima Nova"/>
            </a:endParaRPr>
          </a:p>
        </p:txBody>
      </p:sp>
      <p:pic>
        <p:nvPicPr>
          <p:cNvPr id="149" name="Google Shape;149;p21"/>
          <p:cNvPicPr preferRelativeResize="0"/>
          <p:nvPr/>
        </p:nvPicPr>
        <p:blipFill>
          <a:blip r:embed="rId7">
            <a:alphaModFix/>
          </a:blip>
          <a:stretch>
            <a:fillRect/>
          </a:stretch>
        </p:blipFill>
        <p:spPr>
          <a:xfrm rot="-1129222">
            <a:off x="7241538" y="4549340"/>
            <a:ext cx="1840630" cy="68838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1331</Words>
  <Application>Microsoft Office PowerPoint</Application>
  <PresentationFormat>On-screen Show (4:3)</PresentationFormat>
  <Paragraphs>191</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Roboto Thin</vt:lpstr>
      <vt:lpstr>Calibri</vt:lpstr>
      <vt:lpstr>Proxima Nova</vt:lpstr>
      <vt:lpstr>Arial</vt:lpstr>
      <vt:lpstr>Office Theme</vt:lpstr>
      <vt:lpstr>Using Data for  Great Story Ideas</vt:lpstr>
      <vt:lpstr>Objectives for Day 1</vt:lpstr>
      <vt:lpstr>Objectives for Day 2</vt:lpstr>
      <vt:lpstr> The 3 Disciplines </vt:lpstr>
      <vt:lpstr> Examples of Stories Using Data</vt:lpstr>
      <vt:lpstr>Getting into the Data</vt:lpstr>
      <vt:lpstr> Rates and Raw Numbers</vt:lpstr>
      <vt:lpstr>Using Statistics Canada Tables</vt:lpstr>
      <vt:lpstr>Statistics Canada Tables</vt:lpstr>
      <vt:lpstr>Applying what we’ve learned with more Statscan Tables</vt:lpstr>
      <vt:lpstr>Workflow Ideas for  using Statistics Canada Data</vt:lpstr>
      <vt:lpstr>Follow-up Exercises</vt:lpstr>
      <vt:lpstr>Sunshine List Stories</vt:lpstr>
      <vt:lpstr>Applying What We’ve Learned  with Alberta Salaries Data</vt:lpstr>
      <vt:lpstr>What We Learned!</vt:lpstr>
      <vt:lpstr>Follow-up exercises</vt:lpstr>
      <vt:lpstr>Workflow ideas for  using salaries data</vt:lpstr>
      <vt:lpstr>Using Data for  Great Story Ideas</vt:lpstr>
      <vt:lpstr>Objectives for Day 2</vt:lpstr>
      <vt:lpstr>Summing - Counting &amp; Pivot Tables</vt:lpstr>
      <vt:lpstr>Summing &amp; Counting</vt:lpstr>
      <vt:lpstr>Applying What We’ve Learned  with Political Contributions Data</vt:lpstr>
      <vt:lpstr>Workflow Ideas for  using Political Donations Data</vt:lpstr>
      <vt:lpstr>Finding data</vt:lpstr>
      <vt:lpstr>Develop a  “Data State of Mind”</vt:lpstr>
      <vt:lpstr> Wrap &amp; Action Plan</vt:lpstr>
      <vt:lpstr>Reference material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Data for  Great Story Ideas</dc:title>
  <cp:lastModifiedBy>David McKie</cp:lastModifiedBy>
  <cp:revision>25</cp:revision>
  <dcterms:modified xsi:type="dcterms:W3CDTF">2018-12-05T21:56:19Z</dcterms:modified>
</cp:coreProperties>
</file>