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1" r:id="rId2"/>
    <p:sldId id="258" r:id="rId3"/>
    <p:sldId id="288" r:id="rId4"/>
    <p:sldId id="289" r:id="rId5"/>
    <p:sldId id="290" r:id="rId6"/>
    <p:sldId id="29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38" autoAdjust="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3DBC3-236E-4C25-9F8D-8141A9491CC7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ED86A-CFC0-4A70-BC15-0A26B8328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6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F89715-2D55-43DD-8D2C-F7D9136F926B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CB400D2-BDD1-4B40-A706-AD197877F4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FDB2D8-12D5-4187-B2E1-0ABBCC012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7635240" cy="3712464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1800" dirty="0"/>
              <a:t>What’s important?</a:t>
            </a:r>
          </a:p>
          <a:p>
            <a:pPr marL="514350" indent="-514350">
              <a:buAutoNum type="arabicPeriod"/>
            </a:pPr>
            <a:r>
              <a:rPr lang="en-US" sz="1800" dirty="0"/>
              <a:t>Be specific</a:t>
            </a:r>
          </a:p>
          <a:p>
            <a:pPr marL="514350" indent="-514350">
              <a:buAutoNum type="arabicPeriod"/>
            </a:pPr>
            <a:r>
              <a:rPr lang="en-US" sz="1800" dirty="0"/>
              <a:t>Strive for clarity</a:t>
            </a:r>
          </a:p>
          <a:p>
            <a:pPr marL="514350" indent="-514350">
              <a:buAutoNum type="arabicPeriod"/>
            </a:pPr>
            <a:r>
              <a:rPr lang="en-US" sz="1800" dirty="0"/>
              <a:t>Be concise</a:t>
            </a:r>
          </a:p>
          <a:p>
            <a:pPr marL="514350" indent="-514350">
              <a:buAutoNum type="arabicPeriod"/>
            </a:pPr>
            <a:r>
              <a:rPr lang="en-US" sz="1800" dirty="0"/>
              <a:t>Use active verbs</a:t>
            </a:r>
          </a:p>
          <a:p>
            <a:pPr marL="514350" indent="-514350">
              <a:buAutoNum type="arabicPeriod"/>
            </a:pPr>
            <a:r>
              <a:rPr lang="en-US" sz="1800" dirty="0"/>
              <a:t>Avoid clichés and questions</a:t>
            </a:r>
          </a:p>
          <a:p>
            <a:pPr marL="514350" indent="-514350">
              <a:buAutoNum type="arabicPeriod"/>
            </a:pPr>
            <a:r>
              <a:rPr lang="en-US" sz="1800" dirty="0"/>
              <a:t>Remember people</a:t>
            </a:r>
          </a:p>
          <a:p>
            <a:pPr marL="514350" indent="-514350">
              <a:buAutoNum type="arabicPeriod"/>
            </a:pPr>
            <a:r>
              <a:rPr lang="en-US" sz="1800" dirty="0"/>
              <a:t>Mention conflict </a:t>
            </a:r>
          </a:p>
          <a:p>
            <a:pPr marL="514350" indent="-514350">
              <a:buAutoNum type="arabicPeriod"/>
            </a:pPr>
            <a:r>
              <a:rPr lang="en-US" sz="1800" dirty="0"/>
              <a:t>Ensure the story backs up the </a:t>
            </a:r>
            <a:r>
              <a:rPr lang="en-US" sz="1800" dirty="0" err="1"/>
              <a:t>lede</a:t>
            </a:r>
            <a:endParaRPr lang="en-US" sz="1800" dirty="0"/>
          </a:p>
          <a:p>
            <a:pPr marL="514350" indent="-514350">
              <a:buAutoNum type="arabicPeriod"/>
            </a:pPr>
            <a:r>
              <a:rPr lang="en-US" sz="1800" dirty="0"/>
              <a:t>Let the </a:t>
            </a:r>
            <a:r>
              <a:rPr lang="en-US" sz="1800" dirty="0" err="1"/>
              <a:t>lede</a:t>
            </a:r>
            <a:r>
              <a:rPr lang="en-US" sz="1800" dirty="0"/>
              <a:t> evolve with the story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E3960-E910-4192-BC65-7FDDCB57F2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0200" y="1371600"/>
            <a:ext cx="2490216" cy="343814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26C594-E7D7-4B6B-B143-8A03D77AC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LEDE WRITING TIPS</a:t>
            </a:r>
          </a:p>
        </p:txBody>
      </p:sp>
    </p:spTree>
    <p:extLst>
      <p:ext uri="{BB962C8B-B14F-4D97-AF65-F5344CB8AC3E}">
        <p14:creationId xmlns:p14="http://schemas.microsoft.com/office/powerpoint/2010/main" val="22861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484438" y="990600"/>
            <a:ext cx="3992562" cy="4953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The idea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Research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Questions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Interviews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Sorting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What is the story?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What will help tell the story?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Flow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Fairness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 dirty="0"/>
              <a:t>Accuracy</a:t>
            </a:r>
          </a:p>
          <a:p>
            <a:pPr marL="609600" indent="-609600" eaLnBrk="1" hangingPunct="1">
              <a:buFontTx/>
              <a:buNone/>
            </a:pPr>
            <a:endParaRPr lang="en-US" altLang="en-US" sz="1500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The story process</a:t>
            </a:r>
          </a:p>
        </p:txBody>
      </p:sp>
    </p:spTree>
    <p:extLst>
      <p:ext uri="{BB962C8B-B14F-4D97-AF65-F5344CB8AC3E}">
        <p14:creationId xmlns:p14="http://schemas.microsoft.com/office/powerpoint/2010/main" val="173387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D180A-349C-402C-9AFE-6D107B52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SOME STYLE POINTERS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3515A40-AC5B-4667-8DFF-DE851672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NUMBERS </a:t>
            </a:r>
            <a:endParaRPr lang="en-CA" altLang="en-US" sz="2000" dirty="0">
              <a:solidFill>
                <a:srgbClr val="FF0000"/>
              </a:solidFill>
            </a:endParaRPr>
          </a:p>
          <a:p>
            <a:r>
              <a:rPr lang="en-US" altLang="en-US" sz="2000" dirty="0"/>
              <a:t>Generally: one to nine in letters, 10 and above in numerals</a:t>
            </a:r>
            <a:endParaRPr lang="en-CA" altLang="en-US" sz="2000" dirty="0"/>
          </a:p>
          <a:p>
            <a:r>
              <a:rPr lang="en-US" altLang="en-US" sz="2000" dirty="0"/>
              <a:t>But: 2 p.m. </a:t>
            </a:r>
            <a:endParaRPr lang="en-CA" altLang="en-US" sz="2000" dirty="0"/>
          </a:p>
          <a:p>
            <a:r>
              <a:rPr lang="en-US" altLang="en-US" sz="2000" dirty="0"/>
              <a:t>6,000 (not 6 000 or 6000)</a:t>
            </a:r>
            <a:endParaRPr lang="en-CA" altLang="en-US" sz="2000" dirty="0"/>
          </a:p>
          <a:p>
            <a:r>
              <a:rPr lang="en-US" altLang="en-US" sz="2000" dirty="0"/>
              <a:t>It was founded in Sept. 21, 1857, by Americans.</a:t>
            </a:r>
            <a:endParaRPr lang="en-CA" altLang="en-US" sz="2000" dirty="0"/>
          </a:p>
          <a:p>
            <a:r>
              <a:rPr lang="en-US" altLang="en-US" sz="2000" dirty="0"/>
              <a:t>He arrived in July 1942.</a:t>
            </a:r>
            <a:endParaRPr lang="en-CA" altLang="en-US" sz="2000" dirty="0"/>
          </a:p>
          <a:p>
            <a:endParaRPr lang="en-CA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9805-F73B-460D-AE42-EE52CE01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PUNCTUATION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DB29C-F7D6-436C-BBD7-BA8524996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/>
              <a:t>Justin Trudeau, the prime minister, arrived in the evening.</a:t>
            </a:r>
            <a:endParaRPr lang="en-CA" sz="2000" dirty="0"/>
          </a:p>
          <a:p>
            <a:pPr>
              <a:defRPr/>
            </a:pPr>
            <a:r>
              <a:rPr lang="en-US" sz="2000" dirty="0"/>
              <a:t>Prime Minister Justin Trudeau arrived in the evening.</a:t>
            </a:r>
            <a:endParaRPr lang="en-CA" sz="2000" dirty="0"/>
          </a:p>
          <a:p>
            <a:pPr>
              <a:defRPr/>
            </a:pPr>
            <a:r>
              <a:rPr lang="en-US" sz="2000" dirty="0"/>
              <a:t>“I was outraged,” he said.</a:t>
            </a:r>
            <a:endParaRPr lang="en-CA" sz="2000" dirty="0"/>
          </a:p>
          <a:p>
            <a:pPr>
              <a:defRPr/>
            </a:pPr>
            <a:r>
              <a:rPr lang="en-US" sz="2000" dirty="0"/>
              <a:t>“I was outraged that he told me, ‘Mind your own business.’”</a:t>
            </a:r>
          </a:p>
          <a:p>
            <a:pPr>
              <a:defRPr/>
            </a:pPr>
            <a:r>
              <a:rPr lang="en-US" sz="2000" dirty="0"/>
              <a:t>five-</a:t>
            </a:r>
            <a:r>
              <a:rPr lang="en-US" sz="2000" dirty="0" err="1"/>
              <a:t>metre</a:t>
            </a:r>
            <a:r>
              <a:rPr lang="en-US" sz="2000" dirty="0"/>
              <a:t> fence</a:t>
            </a:r>
            <a:endParaRPr lang="en-CA" sz="2000" dirty="0"/>
          </a:p>
          <a:p>
            <a:pPr>
              <a:defRPr/>
            </a:pPr>
            <a:r>
              <a:rPr lang="en-US" sz="2000" dirty="0"/>
              <a:t>fully funded program (not fully-funded program) </a:t>
            </a:r>
            <a:endParaRPr lang="en-CA" sz="20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CF3B0-D10F-4972-8518-D5F3759CB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err="1">
                <a:solidFill>
                  <a:srgbClr val="FF0000"/>
                </a:solidFill>
              </a:rPr>
              <a:t>JARgon</a:t>
            </a:r>
            <a:r>
              <a:rPr lang="en-CA" dirty="0">
                <a:solidFill>
                  <a:srgbClr val="FF0000"/>
                </a:solidFill>
              </a:rPr>
              <a:t> 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4C5A0-81E5-4A20-8E66-D6773930A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CA" sz="1800" dirty="0"/>
              <a:t>Avoid acronyms – If you are writing about the Big City Parks Committee, you </a:t>
            </a:r>
            <a:r>
              <a:rPr lang="en-CA" sz="1800" dirty="0" err="1"/>
              <a:t>you</a:t>
            </a:r>
            <a:r>
              <a:rPr lang="en-CA" sz="1800" dirty="0"/>
              <a:t> can refer to it as the parks committee, or simply the committee, on second reference (not the BCPC).</a:t>
            </a:r>
          </a:p>
          <a:p>
            <a:pPr>
              <a:defRPr/>
            </a:pPr>
            <a:r>
              <a:rPr lang="en-CA" sz="1800" dirty="0"/>
              <a:t>Do not use clichés </a:t>
            </a:r>
          </a:p>
          <a:p>
            <a:pPr>
              <a:defRPr/>
            </a:pPr>
            <a:r>
              <a:rPr lang="en-CA" sz="1800" dirty="0"/>
              <a:t>Use plain language. </a:t>
            </a:r>
            <a:r>
              <a:rPr lang="en-CA" sz="1800" dirty="0">
                <a:solidFill>
                  <a:srgbClr val="FF0000"/>
                </a:solidFill>
              </a:rPr>
              <a:t>For example:</a:t>
            </a:r>
          </a:p>
          <a:p>
            <a:pPr>
              <a:defRPr/>
            </a:pPr>
            <a:r>
              <a:rPr lang="en-CA" sz="1800" dirty="0"/>
              <a:t>Contact (not reach out)</a:t>
            </a:r>
          </a:p>
          <a:p>
            <a:pPr>
              <a:defRPr/>
            </a:pPr>
            <a:r>
              <a:rPr lang="en-CA" sz="1800" dirty="0"/>
              <a:t>Explain (not unpack)</a:t>
            </a:r>
          </a:p>
          <a:p>
            <a:pPr>
              <a:defRPr/>
            </a:pPr>
            <a:r>
              <a:rPr lang="en-CA" sz="1800" dirty="0"/>
              <a:t>Affect (not impact)</a:t>
            </a:r>
          </a:p>
          <a:p>
            <a:pPr>
              <a:defRPr/>
            </a:pPr>
            <a:r>
              <a:rPr lang="en-CA" sz="1800" dirty="0"/>
              <a:t>Ease (not mitigate)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CA" sz="1800" dirty="0"/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F2564-1A46-43F6-9EF4-F430672E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NEWS 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44F61-FF79-45F4-BAB1-7A419CB7B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/>
              <a:t>Take a moment to set up Google News Alerts for: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“Access to Information Act” Canada</a:t>
            </a:r>
          </a:p>
          <a:p>
            <a:r>
              <a:rPr lang="en-US" sz="2400" dirty="0"/>
              <a:t>Any other wording that might turn up results of interest, e.g. </a:t>
            </a:r>
            <a:r>
              <a:rPr lang="en-US" sz="2400" dirty="0">
                <a:solidFill>
                  <a:srgbClr val="FF0000"/>
                </a:solidFill>
              </a:rPr>
              <a:t>“Freedom of Information Act” Ontario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339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1610</TotalTime>
  <Words>254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Medium</vt:lpstr>
      <vt:lpstr>Wingdings</vt:lpstr>
      <vt:lpstr>Angles</vt:lpstr>
      <vt:lpstr>LEDE WRITING TIPS</vt:lpstr>
      <vt:lpstr>The story process</vt:lpstr>
      <vt:lpstr>SOME STYLE POINTERS</vt:lpstr>
      <vt:lpstr>PUNCTUATION </vt:lpstr>
      <vt:lpstr>JARgon alert</vt:lpstr>
      <vt:lpstr>GOOGLE NEWS ALERTS</vt:lpstr>
    </vt:vector>
  </TitlesOfParts>
  <Company>The Canadian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sense of records</dc:title>
  <dc:creator>Bronskill, Jim</dc:creator>
  <cp:lastModifiedBy>Bronskill, Jim</cp:lastModifiedBy>
  <cp:revision>57</cp:revision>
  <dcterms:created xsi:type="dcterms:W3CDTF">2014-02-25T23:09:57Z</dcterms:created>
  <dcterms:modified xsi:type="dcterms:W3CDTF">2021-02-23T23:19:05Z</dcterms:modified>
</cp:coreProperties>
</file>