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378" r:id="rId3"/>
    <p:sldId id="379" r:id="rId4"/>
    <p:sldId id="380" r:id="rId5"/>
    <p:sldId id="381" r:id="rId6"/>
    <p:sldId id="434" r:id="rId7"/>
    <p:sldId id="442" r:id="rId8"/>
    <p:sldId id="421" r:id="rId9"/>
    <p:sldId id="422" r:id="rId10"/>
    <p:sldId id="432" r:id="rId11"/>
    <p:sldId id="445" r:id="rId12"/>
    <p:sldId id="309" r:id="rId13"/>
    <p:sldId id="329" r:id="rId14"/>
    <p:sldId id="330" r:id="rId15"/>
    <p:sldId id="446" r:id="rId16"/>
    <p:sldId id="358" r:id="rId17"/>
    <p:sldId id="281" r:id="rId18"/>
    <p:sldId id="282" r:id="rId19"/>
    <p:sldId id="357" r:id="rId20"/>
    <p:sldId id="414" r:id="rId21"/>
    <p:sldId id="424" r:id="rId22"/>
    <p:sldId id="407" r:id="rId23"/>
    <p:sldId id="425" r:id="rId24"/>
    <p:sldId id="359" r:id="rId25"/>
    <p:sldId id="360" r:id="rId26"/>
    <p:sldId id="426" r:id="rId27"/>
    <p:sldId id="365" r:id="rId28"/>
    <p:sldId id="370" r:id="rId29"/>
    <p:sldId id="367" r:id="rId30"/>
    <p:sldId id="345" r:id="rId31"/>
    <p:sldId id="368" r:id="rId32"/>
    <p:sldId id="40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7" autoAdjust="0"/>
    <p:restoredTop sz="93715" autoAdjust="0"/>
  </p:normalViewPr>
  <p:slideViewPr>
    <p:cSldViewPr>
      <p:cViewPr varScale="1">
        <p:scale>
          <a:sx n="68" d="100"/>
          <a:sy n="68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3180-FBE5-4D30-B738-240C8B813B6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8976-42A6-4748-AEA8-5CD923EBC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3180-FBE5-4D30-B738-240C8B813B6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8976-42A6-4748-AEA8-5CD923EBC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3180-FBE5-4D30-B738-240C8B813B6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8976-42A6-4748-AEA8-5CD923EBC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331CA-5790-446E-BAB6-9A5D3549C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8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3180-FBE5-4D30-B738-240C8B813B6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8976-42A6-4748-AEA8-5CD923EBC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3180-FBE5-4D30-B738-240C8B813B6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8976-42A6-4748-AEA8-5CD923EBC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3180-FBE5-4D30-B738-240C8B813B6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8976-42A6-4748-AEA8-5CD923EBC4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3180-FBE5-4D30-B738-240C8B813B6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8976-42A6-4748-AEA8-5CD923EBC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3180-FBE5-4D30-B738-240C8B813B6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8976-42A6-4748-AEA8-5CD923EBC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3180-FBE5-4D30-B738-240C8B813B6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8976-42A6-4748-AEA8-5CD923EBC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3180-FBE5-4D30-B738-240C8B813B6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828976-42A6-4748-AEA8-5CD923EBC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3180-FBE5-4D30-B738-240C8B813B6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8976-42A6-4748-AEA8-5CD923EBC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02C3180-FBE5-4D30-B738-240C8B813B6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A828976-42A6-4748-AEA8-5CD923EBC4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open.canada.ca/en/search/at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ic-ci.gc.ca/eng/lc-cj-logde-complaint-deposer-plainte.asp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_mckie@cbc.ca" TargetMode="External"/><Relationship Id="rId2" Type="http://schemas.openxmlformats.org/officeDocument/2006/relationships/hyperlink" Target="https://clicktime.symantec.com/a/1/GDBD9QNe5hQpfXMZZwg5EVH5VfS83o6N4YfJ0ECpKUM=?d=I1ygA78J2545qgTgoFSN2-OFystuBizlkVJfilVbOArt0jM3MK79Py1Vp1Tsy8eOOxM4uua-uVxBHce-UIasgkNfG4lTMewVZl-Hh3m0N0kUXweUQ5lUi9tiEXKAAk8yNBZ_Qa4p2oZbUjQR1nVFbcPg86kTRBcwHgiA_XNo-QjgQMf9Ombpy_fm1bEHOrT_TdoihHofPs5MOsRcnlLcusKsEeg6NSciM5VEcXAiZDn4hBC2OyQYGskPNdVwM842BV6Q-pjKqOJHjKZ4rc455E4ZEmiJdbCKFcXg3dZYEKelEyMU_RjGZbITdUq8Q5jV2E6RoI-9JEHJicIPGDDVZOkAQnec6jMIjgTlctGldRoChRph_3Iqvw9wtpcebXFP-CT-hgyJuYs6g3Pghzs1nimFR3Tx6oE4x_7BG0-qGc81t30HcpH7r06BthhK7GwjfYc%3D&amp;u=http://www.davidmckie.com/ATIFillableForm.do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tip-aiprp.tbs-sct.gc.ca/en/Home/Welcom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B83066F-74D6-4B30-BC90-BF8D12CA58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Access-to-information: making it work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DAFFD98C-5570-41C7-843B-A69AE0340B74}"/>
              </a:ext>
            </a:extLst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3733800"/>
            <a:ext cx="5040932" cy="2859088"/>
          </a:xfrm>
        </p:spPr>
      </p:pic>
    </p:spTree>
    <p:extLst>
      <p:ext uri="{BB962C8B-B14F-4D97-AF65-F5344CB8AC3E}">
        <p14:creationId xmlns:p14="http://schemas.microsoft.com/office/powerpoint/2010/main" val="324617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41C0F5C-2597-45A6-8FDC-146606ADE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1" y="1371600"/>
            <a:ext cx="8102377" cy="3260374"/>
          </a:xfr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C43050DC-9E3D-437D-9139-9FB674EF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23" y="228600"/>
            <a:ext cx="8102377" cy="762000"/>
          </a:xfrm>
        </p:spPr>
        <p:txBody>
          <a:bodyPr/>
          <a:lstStyle/>
          <a:p>
            <a:r>
              <a:rPr lang="en-US" sz="1200" dirty="0"/>
              <a:t>https://www.canada.ca/en/treasury-board-secretariat/services/access-information-privacy/access-information/information-about-programs-information-holdings/sources-federal-government-employee-information.html</a:t>
            </a:r>
          </a:p>
        </p:txBody>
      </p:sp>
    </p:spTree>
    <p:extLst>
      <p:ext uri="{BB962C8B-B14F-4D97-AF65-F5344CB8AC3E}">
        <p14:creationId xmlns:p14="http://schemas.microsoft.com/office/powerpoint/2010/main" val="156027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155CFCE4-31CF-498E-81EE-21D669D0D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few tips…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B1D23A6-63D9-4E2D-91DB-08660EDCA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143001"/>
            <a:ext cx="7313612" cy="479356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Many public issues touch on various departments, so make similar requests to more than one agency or government.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Keep a photocopy or scan of each request and attach / save all return correspondence.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Negotiate with agencies. Your request isn't carved in stone. Wording can be altered after you send it off, though substantial revisions will restart the processing clock.</a:t>
            </a:r>
          </a:p>
        </p:txBody>
      </p:sp>
    </p:spTree>
    <p:extLst>
      <p:ext uri="{BB962C8B-B14F-4D97-AF65-F5344CB8AC3E}">
        <p14:creationId xmlns:p14="http://schemas.microsoft.com/office/powerpoint/2010/main" val="420396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Plan B: Seeking previously released Access to Information records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One: </a:t>
            </a:r>
            <a:r>
              <a:rPr lang="en-US" altLang="en-US" sz="2400" dirty="0"/>
              <a:t>Ask the agency where you submitted a request whether there are any recently released or about-to-be-released records on your topic. You can “piggyback” on another </a:t>
            </a:r>
            <a:r>
              <a:rPr lang="en-US" altLang="en-US" sz="2400"/>
              <a:t>person’s request.</a:t>
            </a:r>
            <a:endParaRPr lang="en-US" altLang="en-US" sz="2400" dirty="0"/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Two: </a:t>
            </a:r>
            <a:r>
              <a:rPr lang="en-US" altLang="en-US" sz="2400" dirty="0"/>
              <a:t>If the first step doesn’t work, seek out documents from one of the lists of previously released records. 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Tip: </a:t>
            </a:r>
            <a:r>
              <a:rPr lang="en-US" altLang="en-US" sz="2400" dirty="0"/>
              <a:t>Allow time to order and receive them, which can take weeks. Some agencies are quicker than others.</a:t>
            </a:r>
          </a:p>
          <a:p>
            <a:pPr eaLnBrk="1" hangingPunct="1">
              <a:buFontTx/>
              <a:buChar char="•"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4208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Completed request listing: Elections Canada 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29" y="1600200"/>
            <a:ext cx="8834671" cy="49670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51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Elections Canada records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7088382" cy="5072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44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Obtaining previously released federal records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altLang="en-US" dirty="0"/>
          </a:p>
          <a:p>
            <a:pPr marL="0" indent="0">
              <a:buFont typeface="Wingdings" pitchFamily="2" charset="2"/>
              <a:buNone/>
            </a:pPr>
            <a:r>
              <a:rPr lang="en-US" altLang="en-US" sz="2800" dirty="0"/>
              <a:t>Completed Access to Information requests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http://data.gc.ca/eng/search/ati?</a:t>
            </a:r>
            <a:endParaRPr lang="en-US" sz="2800" dirty="0"/>
          </a:p>
          <a:p>
            <a:pPr marL="0" indent="0"/>
            <a:endParaRPr lang="en-US" altLang="en-US" sz="2800" dirty="0"/>
          </a:p>
          <a:p>
            <a:pPr marL="0" indent="0"/>
            <a:endParaRPr lang="en-US" altLang="en-US" sz="2800" dirty="0"/>
          </a:p>
          <a:p>
            <a:pPr marL="0" indent="0">
              <a:buFont typeface="Wingdings" pitchFamily="2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38050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32FE530-A1D0-496C-8292-ECA679FE6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5" name="Content Placeholder 5">
            <a:extLst>
              <a:ext uri="{FF2B5EF4-FFF2-40B4-BE49-F238E27FC236}">
                <a16:creationId xmlns:a16="http://schemas.microsoft.com/office/drawing/2014/main" id="{E5E6B6F6-A01F-4E46-BE1F-E4EAC09FE9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960" y="533400"/>
            <a:ext cx="8288337" cy="11050588"/>
          </a:xfrm>
        </p:spPr>
      </p:pic>
    </p:spTree>
    <p:extLst>
      <p:ext uri="{BB962C8B-B14F-4D97-AF65-F5344CB8AC3E}">
        <p14:creationId xmlns:p14="http://schemas.microsoft.com/office/powerpoint/2010/main" val="1674575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Exemptions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C77CDE-ACC6-40BA-AB2A-3A0D2702B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00138"/>
            <a:ext cx="4332237" cy="5757862"/>
          </a:xfrm>
        </p:spPr>
      </p:pic>
    </p:spTree>
    <p:extLst>
      <p:ext uri="{BB962C8B-B14F-4D97-AF65-F5344CB8AC3E}">
        <p14:creationId xmlns:p14="http://schemas.microsoft.com/office/powerpoint/2010/main" val="693532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200"/>
              <a:t>What you cannot get</a:t>
            </a:r>
            <a:br>
              <a:rPr lang="en-CA" altLang="en-US" sz="3200"/>
            </a:br>
            <a:endParaRPr lang="en-US" altLang="en-US" sz="320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2100" b="1"/>
              <a:t>Some exemptions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100"/>
              <a:t>National security or international relations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100"/>
              <a:t>Information related to a police investigation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100"/>
              <a:t>Notes produced by lawyers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100"/>
              <a:t>Personal information about someone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100"/>
              <a:t>Commercial confidences provided by a business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100"/>
              <a:t>Material concerning federal-provincial discussions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altLang="en-US" sz="2100" b="1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2100" b="1"/>
              <a:t>Exclusions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100"/>
              <a:t>Cabinet documents that are less than 20 years old: usually completely off-limits</a:t>
            </a:r>
            <a:endParaRPr lang="en-US" altLang="en-US" sz="2100"/>
          </a:p>
        </p:txBody>
      </p:sp>
    </p:spTree>
    <p:extLst>
      <p:ext uri="{BB962C8B-B14F-4D97-AF65-F5344CB8AC3E}">
        <p14:creationId xmlns:p14="http://schemas.microsoft.com/office/powerpoint/2010/main" val="4134911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26F4238-B7E9-4F1A-B198-DAA4C96A6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GLIMPSE BEHIND THE SCENES…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98ACC0B2-8FB2-43BF-B7B2-D46923ECCA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7938" y="1700213"/>
            <a:ext cx="4843462" cy="607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21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Wording FREEDOM-of-information requests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i="1" dirty="0"/>
              <a:t>	</a:t>
            </a:r>
            <a:r>
              <a:rPr lang="en-US" altLang="en-US" sz="2400" i="1" dirty="0"/>
              <a:t>Pay special attention to:</a:t>
            </a:r>
          </a:p>
          <a:p>
            <a:pPr eaLnBrk="1" hangingPunct="1"/>
            <a:endParaRPr lang="en-US" altLang="en-US" sz="2400" i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Time frame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Type of records</a:t>
            </a:r>
          </a:p>
          <a:p>
            <a:pPr eaLnBrk="1" hangingPunct="1"/>
            <a:endParaRPr lang="en-US" altLang="en-US" sz="24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i="1" dirty="0"/>
              <a:t>	The key is striking a balance between wording that is too narrow and too broad</a:t>
            </a:r>
          </a:p>
          <a:p>
            <a:pPr eaLnBrk="1" hangingPunct="1"/>
            <a:endParaRPr lang="en-US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60093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E560-934C-4160-9C57-B8D2336E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TIMELINESS: LAST FIVE YEARS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C4AC41-F59E-40C4-A706-439C01730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066800"/>
            <a:ext cx="6762113" cy="4953000"/>
          </a:xfrm>
        </p:spPr>
      </p:pic>
    </p:spTree>
    <p:extLst>
      <p:ext uri="{BB962C8B-B14F-4D97-AF65-F5344CB8AC3E}">
        <p14:creationId xmlns:p14="http://schemas.microsoft.com/office/powerpoint/2010/main" val="360009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F11BD3F-C56B-4B27-98EE-34D181B1E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Interim releases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FA3183F-FE20-4360-BAFB-3E86275641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If an agency takes a lengthy extension, you can request that it do an “interim release” – that is, disclose any records that do not require consultation with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Then the agency can provide you with a “final release” once the consultations on the remaining pages are complete</a:t>
            </a:r>
          </a:p>
        </p:txBody>
      </p:sp>
    </p:spTree>
    <p:extLst>
      <p:ext uri="{BB962C8B-B14F-4D97-AF65-F5344CB8AC3E}">
        <p14:creationId xmlns:p14="http://schemas.microsoft.com/office/powerpoint/2010/main" val="1832452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4DC8A-D33E-4590-9A9F-D7751DF28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50C1D0-47FB-4D88-9BDE-F73308B3C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33710"/>
            <a:ext cx="1841456" cy="4867584"/>
          </a:xfrm>
        </p:spPr>
      </p:pic>
    </p:spTree>
    <p:extLst>
      <p:ext uri="{BB962C8B-B14F-4D97-AF65-F5344CB8AC3E}">
        <p14:creationId xmlns:p14="http://schemas.microsoft.com/office/powerpoint/2010/main" val="2012930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C98D4A2-8255-44EC-8197-562E73B3E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Reasons to complain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CAA721D-01A1-4859-8218-D789AE51DB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800"/>
              <a:t>Excessive time extensions</a:t>
            </a:r>
          </a:p>
          <a:p>
            <a:pPr eaLnBrk="1" hangingPunct="1">
              <a:buFontTx/>
              <a:buChar char="•"/>
            </a:pPr>
            <a:r>
              <a:rPr lang="en-US" altLang="en-US" sz="2800"/>
              <a:t>Undue delays in processing a request</a:t>
            </a:r>
          </a:p>
          <a:p>
            <a:pPr eaLnBrk="1" hangingPunct="1">
              <a:buFontTx/>
              <a:buChar char="•"/>
            </a:pPr>
            <a:r>
              <a:rPr lang="en-US" altLang="en-US" sz="2800"/>
              <a:t>Fees</a:t>
            </a:r>
          </a:p>
          <a:p>
            <a:pPr eaLnBrk="1" hangingPunct="1">
              <a:buFontTx/>
              <a:buChar char="•"/>
            </a:pPr>
            <a:r>
              <a:rPr lang="en-US" altLang="en-US" sz="2800"/>
              <a:t>Poor service </a:t>
            </a:r>
          </a:p>
          <a:p>
            <a:pPr eaLnBrk="1" hangingPunct="1">
              <a:buFontTx/>
              <a:buChar char="•"/>
            </a:pPr>
            <a:r>
              <a:rPr lang="en-US" altLang="en-US" sz="2800"/>
              <a:t>Exemptions: Must complain within 60 days of receiving records</a:t>
            </a:r>
          </a:p>
        </p:txBody>
      </p:sp>
    </p:spTree>
    <p:extLst>
      <p:ext uri="{BB962C8B-B14F-4D97-AF65-F5344CB8AC3E}">
        <p14:creationId xmlns:p14="http://schemas.microsoft.com/office/powerpoint/2010/main" val="3522989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904E168-D6A5-48F7-960C-AC7814D5AF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Complaints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A84D8A45-85B1-4A7F-876A-BF054D267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73238"/>
            <a:ext cx="7313613" cy="4114800"/>
          </a:xfrm>
        </p:spPr>
      </p:pic>
    </p:spTree>
    <p:extLst>
      <p:ext uri="{BB962C8B-B14F-4D97-AF65-F5344CB8AC3E}">
        <p14:creationId xmlns:p14="http://schemas.microsoft.com/office/powerpoint/2010/main" val="405597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1681BDC-0121-409B-9D3A-67A68D66C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http://www.oic-ci.gc.ca/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80DF7C2-184C-453C-BD8F-815D9442D1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3713" y="1524001"/>
            <a:ext cx="6919912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b="1" dirty="0"/>
              <a:t>The Information Commissioner investigates complaints from people who believe they have been denied rights under the Access to Information Act — Canada's freedom of information legislation. An independent ombudsman appointed by Parliament, the Information Commissioner has strong investigative powers and mediates between dissatisfied applicants and government institutions.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b="1" dirty="0"/>
              <a:t>As an ombudsman, the commissioner may not order a complaint resolved in a particular way. Thus the commissioner relies on persuasion to solve disputes, asking for a Federal Court review only if an individual has been improperly denied access and a negotiated solution has proved impossible.</a:t>
            </a:r>
            <a:r>
              <a:rPr lang="en-US" alt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665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1BF3222-9D65-46C1-8ED5-0DD835824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609600"/>
            <a:ext cx="7624127" cy="838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Provincial / territorial / municipal complaints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9714C14-3DF4-473F-8575-4D8E90E650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6013" y="1752600"/>
            <a:ext cx="7227887" cy="311626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Various levels of government have different mechanisms for complaining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Check the relevant websites for complaint procedures </a:t>
            </a:r>
          </a:p>
        </p:txBody>
      </p:sp>
    </p:spTree>
    <p:extLst>
      <p:ext uri="{BB962C8B-B14F-4D97-AF65-F5344CB8AC3E}">
        <p14:creationId xmlns:p14="http://schemas.microsoft.com/office/powerpoint/2010/main" val="2467321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3DFF070-6FFA-4AD1-93C3-3B7788423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/>
              <a:t>Communications Security Establishment Canada speech: Original release</a:t>
            </a:r>
          </a:p>
        </p:txBody>
      </p:sp>
      <p:pic>
        <p:nvPicPr>
          <p:cNvPr id="16387" name="Content Placeholder 1">
            <a:extLst>
              <a:ext uri="{FF2B5EF4-FFF2-40B4-BE49-F238E27FC236}">
                <a16:creationId xmlns:a16="http://schemas.microsoft.com/office/drawing/2014/main" id="{402B889C-95FA-4942-89EE-F1B1A275FB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557338"/>
            <a:ext cx="4537075" cy="5870575"/>
          </a:xfrm>
        </p:spPr>
      </p:pic>
    </p:spTree>
    <p:extLst>
      <p:ext uri="{BB962C8B-B14F-4D97-AF65-F5344CB8AC3E}">
        <p14:creationId xmlns:p14="http://schemas.microsoft.com/office/powerpoint/2010/main" val="2818018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1689FDD-5605-45C6-B30F-1C5C5388F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/>
              <a:t>Communications Security Establishment Canada speech: Release following complaint</a:t>
            </a:r>
            <a:endParaRPr lang="en-US" altLang="en-US" sz="2800"/>
          </a:p>
        </p:txBody>
      </p:sp>
      <p:pic>
        <p:nvPicPr>
          <p:cNvPr id="17411" name="Content Placeholder 4">
            <a:extLst>
              <a:ext uri="{FF2B5EF4-FFF2-40B4-BE49-F238E27FC236}">
                <a16:creationId xmlns:a16="http://schemas.microsoft.com/office/drawing/2014/main" id="{7CFFB44C-D032-4EE1-9502-D78882FC8D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2725" y="1557338"/>
            <a:ext cx="4548188" cy="5883275"/>
          </a:xfrm>
        </p:spPr>
      </p:pic>
    </p:spTree>
    <p:extLst>
      <p:ext uri="{BB962C8B-B14F-4D97-AF65-F5344CB8AC3E}">
        <p14:creationId xmlns:p14="http://schemas.microsoft.com/office/powerpoint/2010/main" val="744147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C899D0F-64B8-4C65-87E1-EDDC1CF0F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STORY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B4EDFA31-C63D-4F5F-986A-8D69810D89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7896B65B-6096-4C72-9489-BCB70ED1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907415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70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en-US" sz="2400" dirty="0"/>
              <a:t>In general, asking for more than six months’ worth of records can be troublesome. And unless you have names, dates and places, requesting a specific letter or briefing note might be like looking for a needle in a haystack.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92898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D5FED5B-DEA1-449C-B563-AD88D7AC9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Federal complaint form</a:t>
            </a:r>
          </a:p>
        </p:txBody>
      </p:sp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id="{C0815D42-8C15-48DD-BC63-55C9353599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628775"/>
            <a:ext cx="4919662" cy="6367463"/>
          </a:xfrm>
        </p:spPr>
      </p:pic>
    </p:spTree>
    <p:extLst>
      <p:ext uri="{BB962C8B-B14F-4D97-AF65-F5344CB8AC3E}">
        <p14:creationId xmlns:p14="http://schemas.microsoft.com/office/powerpoint/2010/main" val="1386235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BA12C2E-F454-4905-9D7D-89FA88883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Online federal complaint form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42C5C52A-0C6C-402D-8CE9-4C4530A786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u="sng">
                <a:hlinkClick r:id="rId2"/>
              </a:rPr>
              <a:t>http://www.oic-ci.gc.ca/eng/lc-cj-logde-complaint-deposer-plainte.aspx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072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7035-11B8-4BDA-ACB0-27FD3007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COMPLAINT DELAYS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6EAC4-E42F-4FA0-87E9-61511D739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71" y="1100138"/>
            <a:ext cx="4773082" cy="3579812"/>
          </a:xfrm>
        </p:spPr>
      </p:pic>
    </p:spTree>
    <p:extLst>
      <p:ext uri="{BB962C8B-B14F-4D97-AF65-F5344CB8AC3E}">
        <p14:creationId xmlns:p14="http://schemas.microsoft.com/office/powerpoint/2010/main" val="413476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Including but not limited to…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066800"/>
            <a:ext cx="7334250" cy="5019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i="1" dirty="0"/>
              <a:t>For example: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i="1" dirty="0"/>
              <a:t>Privy Council Office</a:t>
            </a:r>
          </a:p>
          <a:p>
            <a:r>
              <a:rPr lang="en-US" altLang="en-US" sz="2400" dirty="0"/>
              <a:t>	Records from July 1, 2018, to the present concerning plans to renovate 24 Sussex Drive, including but not limited to briefing notes. However, I am not interested in emails.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996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Important wording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/>
              <a:t>Possible additions: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dirty="0"/>
              <a:t>		</a:t>
            </a:r>
            <a:br>
              <a:rPr lang="en-US" altLang="en-US" sz="2400" b="1" dirty="0"/>
            </a:br>
            <a:r>
              <a:rPr lang="en-US" altLang="en-US" sz="2400" b="1" dirty="0"/>
              <a:t>Please do not process any records that appear to be cabinet confidences.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dirty="0"/>
              <a:t>     Please do not process any records that require consultation with external parties.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670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8C77-2072-4809-BDE1-BEC4DDCF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C042F-F398-4ABB-B8F0-464EDC8D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Break into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Each group has 15 minutes to craft a request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Use the Access to Information fillable request </a:t>
            </a:r>
            <a:r>
              <a:rPr lang="en-US" sz="2400" dirty="0">
                <a:hlinkClick r:id="rId2"/>
              </a:rPr>
              <a:t>form</a:t>
            </a:r>
            <a:r>
              <a:rPr lang="en-US" sz="2400" dirty="0"/>
              <a:t> to come up with one federal request </a:t>
            </a:r>
            <a:r>
              <a:rPr lang="en-US" sz="2400"/>
              <a:t>per group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Email the form to </a:t>
            </a:r>
            <a:r>
              <a:rPr lang="en-US" sz="2400" dirty="0">
                <a:hlinkClick r:id="rId3"/>
              </a:rPr>
              <a:t>david_mckie@cbc.ca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616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4F5A-EE2A-4EC9-BB76-910BEA8D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FEDERAL REQUEST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EA73A-68FF-4918-A522-0AE0B0B88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>
                <a:hlinkClick r:id="rId2"/>
              </a:rPr>
              <a:t>https://atip-aiprp.tbs-sct.gc.ca/en/Home/Welcome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200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446EB54-968C-4A02-9379-0471824DC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Make contact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0F2A3C2-16EB-45A5-866F-95EEA1CE8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960" y="1066800"/>
            <a:ext cx="7520940" cy="3579849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Agencies will have a point person or </a:t>
            </a:r>
            <a:r>
              <a:rPr lang="en-US" altLang="en-US" sz="2400" dirty="0" err="1"/>
              <a:t>co-ordinator</a:t>
            </a:r>
            <a:r>
              <a:rPr lang="en-US" altLang="en-US" sz="2400" dirty="0"/>
              <a:t>, often served by a sizeable team, to process your application.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If you are unsure about your request, call the access </a:t>
            </a:r>
            <a:r>
              <a:rPr lang="en-US" altLang="en-US" sz="2400" dirty="0" err="1"/>
              <a:t>co-ordinator</a:t>
            </a:r>
            <a:r>
              <a:rPr lang="en-US" altLang="en-US" sz="2400" dirty="0"/>
              <a:t> before making a request. It is also a good idea to call or email the </a:t>
            </a:r>
            <a:r>
              <a:rPr lang="en-US" altLang="en-US" sz="2400" dirty="0" err="1"/>
              <a:t>co-ordinator</a:t>
            </a:r>
            <a:r>
              <a:rPr lang="en-US" altLang="en-US" sz="2400" dirty="0"/>
              <a:t> after submitting your request to see if it is sufficiently clear. </a:t>
            </a:r>
          </a:p>
        </p:txBody>
      </p:sp>
    </p:spTree>
    <p:extLst>
      <p:ext uri="{BB962C8B-B14F-4D97-AF65-F5344CB8AC3E}">
        <p14:creationId xmlns:p14="http://schemas.microsoft.com/office/powerpoint/2010/main" val="403357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B1583214-C208-4223-82D2-5D49BCFBD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301625"/>
            <a:ext cx="7496175" cy="1143000"/>
          </a:xfrm>
        </p:spPr>
        <p:txBody>
          <a:bodyPr/>
          <a:lstStyle/>
          <a:p>
            <a:pPr eaLnBrk="1" hangingPunct="1"/>
            <a:r>
              <a:rPr lang="en-US" altLang="en-US"/>
              <a:t>It is highly recommended that you...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208DBB7-3B51-4CF7-BC75-7F8342C47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19201"/>
            <a:ext cx="7520940" cy="3805274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Do as much advance research as possible to zero in on the kinds of documents you really want and avoid “fishing expeditions.”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Keep your requests focused.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Follow up with agencies once you have submitted requests – don’t just forget about them.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45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923</TotalTime>
  <Words>745</Words>
  <Application>Microsoft Office PowerPoint</Application>
  <PresentationFormat>On-screen Show (4:3)</PresentationFormat>
  <Paragraphs>90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Franklin Gothic Book</vt:lpstr>
      <vt:lpstr>Franklin Gothic Medium</vt:lpstr>
      <vt:lpstr>Tunga</vt:lpstr>
      <vt:lpstr>Wingdings</vt:lpstr>
      <vt:lpstr>Angles</vt:lpstr>
      <vt:lpstr>Access-to-information: making it work</vt:lpstr>
      <vt:lpstr>Wording FREEDOM-of-information requests</vt:lpstr>
      <vt:lpstr>PowerPoint Presentation</vt:lpstr>
      <vt:lpstr>Including but not limited to…</vt:lpstr>
      <vt:lpstr>Important wording</vt:lpstr>
      <vt:lpstr>EXERCISE </vt:lpstr>
      <vt:lpstr>MAKING A FEDERAL REQUEST ONLINE</vt:lpstr>
      <vt:lpstr>Make contact</vt:lpstr>
      <vt:lpstr>It is highly recommended that you...</vt:lpstr>
      <vt:lpstr>https://www.canada.ca/en/treasury-board-secretariat/services/access-information-privacy/access-information/information-about-programs-information-holdings/sources-federal-government-employee-information.html</vt:lpstr>
      <vt:lpstr>A few tips…</vt:lpstr>
      <vt:lpstr>Plan B: Seeking previously released Access to Information records</vt:lpstr>
      <vt:lpstr>Completed request listing: Elections Canada </vt:lpstr>
      <vt:lpstr>The Elections Canada records</vt:lpstr>
      <vt:lpstr>Obtaining previously released federal records</vt:lpstr>
      <vt:lpstr>PowerPoint Presentation</vt:lpstr>
      <vt:lpstr>Exemptions</vt:lpstr>
      <vt:lpstr>What you cannot get </vt:lpstr>
      <vt:lpstr>A GLIMPSE BEHIND THE SCENES…</vt:lpstr>
      <vt:lpstr>FEDERAL TIMELINESS: LAST FIVE YEARS</vt:lpstr>
      <vt:lpstr>Interim releases</vt:lpstr>
      <vt:lpstr>PowerPoint Presentation</vt:lpstr>
      <vt:lpstr>Reasons to complain</vt:lpstr>
      <vt:lpstr>Complaints</vt:lpstr>
      <vt:lpstr>http://www.oic-ci.gc.ca/</vt:lpstr>
      <vt:lpstr>Provincial / territorial / municipal complaints</vt:lpstr>
      <vt:lpstr>Communications Security Establishment Canada speech: Original release</vt:lpstr>
      <vt:lpstr>Communications Security Establishment Canada speech: Release following complaint</vt:lpstr>
      <vt:lpstr>The STORY</vt:lpstr>
      <vt:lpstr>Federal complaint form</vt:lpstr>
      <vt:lpstr>Online federal complaint form</vt:lpstr>
      <vt:lpstr>COMPLAINT DELAYS</vt:lpstr>
    </vt:vector>
  </TitlesOfParts>
  <Company>The Canadian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types of records you can obtain under freedom-of-information laws</dc:title>
  <dc:creator>Bronskill, Jim</dc:creator>
  <cp:lastModifiedBy>Bronskill, Jim</cp:lastModifiedBy>
  <cp:revision>147</cp:revision>
  <dcterms:created xsi:type="dcterms:W3CDTF">2015-02-05T22:43:38Z</dcterms:created>
  <dcterms:modified xsi:type="dcterms:W3CDTF">2019-01-30T20:09:09Z</dcterms:modified>
</cp:coreProperties>
</file>