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93" r:id="rId2"/>
    <p:sldId id="294" r:id="rId3"/>
    <p:sldId id="295" r:id="rId4"/>
    <p:sldId id="296" r:id="rId5"/>
    <p:sldId id="297" r:id="rId6"/>
    <p:sldId id="299" r:id="rId7"/>
    <p:sldId id="300" r:id="rId8"/>
    <p:sldId id="298"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238" autoAdjust="0"/>
  </p:normalViewPr>
  <p:slideViewPr>
    <p:cSldViewPr>
      <p:cViewPr varScale="1">
        <p:scale>
          <a:sx n="61" d="100"/>
          <a:sy n="61" d="100"/>
        </p:scale>
        <p:origin x="111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EB3DBC3-236E-4C25-9F8D-8141A9491CC7}" type="datetimeFigureOut">
              <a:rPr lang="en-US" smtClean="0"/>
              <a:t>1/24/2017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EED86A-CFC0-4A70-BC15-0A26B83284EE}" type="slidenum">
              <a:rPr lang="en-US" smtClean="0"/>
              <a:t>‹#›</a:t>
            </a:fld>
            <a:endParaRPr lang="en-US"/>
          </a:p>
        </p:txBody>
      </p:sp>
    </p:spTree>
    <p:extLst>
      <p:ext uri="{BB962C8B-B14F-4D97-AF65-F5344CB8AC3E}">
        <p14:creationId xmlns:p14="http://schemas.microsoft.com/office/powerpoint/2010/main" val="40487600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40F89715-2D55-43DD-8D2C-F7D9136F926B}"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F89715-2D55-43DD-8D2C-F7D9136F926B}"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40F89715-2D55-43DD-8D2C-F7D9136F926B}"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F89715-2D55-43DD-8D2C-F7D9136F926B}" type="datetimeFigureOut">
              <a:rPr lang="en-US" smtClean="0"/>
              <a:t>1/24/2017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B400D2-BDD1-4B40-A706-AD197877F458}" type="slidenum">
              <a:rPr lang="en-US" smtClean="0"/>
              <a:t>‹#›</a:t>
            </a:fld>
            <a:endParaRPr lang="en-US"/>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F89715-2D55-43DD-8D2C-F7D9136F926B}" type="datetimeFigureOut">
              <a:rPr lang="en-US" smtClean="0"/>
              <a:t>1/24/2017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0F89715-2D55-43DD-8D2C-F7D9136F926B}" type="datetimeFigureOut">
              <a:rPr lang="en-US" smtClean="0"/>
              <a:t>1/24/2017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F89715-2D55-43DD-8D2C-F7D9136F926B}" type="datetimeFigureOut">
              <a:rPr lang="en-US" smtClean="0"/>
              <a:t>1/24/2017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40F89715-2D55-43DD-8D2C-F7D9136F926B}" type="datetimeFigureOut">
              <a:rPr lang="en-US" smtClean="0"/>
              <a:t>1/24/2017</a:t>
            </a:fld>
            <a:endParaRPr lang="en-US"/>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CB400D2-BDD1-4B40-A706-AD197877F45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F89715-2D55-43DD-8D2C-F7D9136F926B}" type="datetimeFigureOut">
              <a:rPr lang="en-US" smtClean="0"/>
              <a:t>1/24/2017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F89715-2D55-43DD-8D2C-F7D9136F926B}"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F89715-2D55-43DD-8D2C-F7D9136F926B}" type="datetimeFigureOut">
              <a:rPr lang="en-US" smtClean="0"/>
              <a:t>1/24/2017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CB400D2-BDD1-4B40-A706-AD197877F45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40F89715-2D55-43DD-8D2C-F7D9136F926B}" type="datetimeFigureOut">
              <a:rPr lang="en-US" smtClean="0"/>
              <a:t>1/24/2017</a:t>
            </a:fld>
            <a:endParaRPr lang="en-US"/>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US"/>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CB400D2-BDD1-4B40-A706-AD197877F45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open.canada.ca/en/search/ati"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2.gov.bc.ca/gov/search?id=4BAD1D13C68243D1960FECBBF7B8B091" TargetMode="External"/><Relationship Id="rId2" Type="http://schemas.openxmlformats.org/officeDocument/2006/relationships/hyperlink" Target="http://www.cbc.radio-canada.ca/en/reporting-to-canadians/transparency-and-accountability/access-to-information/documents-released-in-answer-to-ati-requests-of-general-interest/" TargetMode="External"/><Relationship Id="rId1" Type="http://schemas.openxmlformats.org/officeDocument/2006/relationships/slideLayout" Target="../slideLayouts/slideLayout2.xml"/><Relationship Id="rId5" Type="http://schemas.openxmlformats.org/officeDocument/2006/relationships/hyperlink" Target="http://atipp-search.gov.nl.ca/" TargetMode="External"/><Relationship Id="rId4" Type="http://schemas.openxmlformats.org/officeDocument/2006/relationships/hyperlink" Target="http://www.gov.mb.ca/government/proactive_disclosure.html"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altLang="en-US"/>
              <a:t>Obtaining previously released federal records</a:t>
            </a:r>
          </a:p>
        </p:txBody>
      </p:sp>
      <p:sp>
        <p:nvSpPr>
          <p:cNvPr id="32771" name="Content Placeholder 2"/>
          <p:cNvSpPr>
            <a:spLocks noGrp="1"/>
          </p:cNvSpPr>
          <p:nvPr>
            <p:ph idx="1"/>
          </p:nvPr>
        </p:nvSpPr>
        <p:spPr/>
        <p:txBody>
          <a:bodyPr/>
          <a:lstStyle/>
          <a:p>
            <a:pPr marL="0" indent="0">
              <a:buFont typeface="Wingdings" pitchFamily="2" charset="2"/>
              <a:buNone/>
            </a:pPr>
            <a:endParaRPr lang="en-US" altLang="en-US" dirty="0"/>
          </a:p>
          <a:p>
            <a:pPr marL="0" indent="0">
              <a:buFont typeface="Wingdings" pitchFamily="2" charset="2"/>
              <a:buNone/>
            </a:pPr>
            <a:r>
              <a:rPr lang="en-US" altLang="en-US" sz="2800" dirty="0"/>
              <a:t>Completed Access to Information requests</a:t>
            </a:r>
          </a:p>
          <a:p>
            <a:pPr marL="0" indent="0"/>
            <a:r>
              <a:rPr lang="en-US" altLang="en-US" sz="2800" dirty="0">
                <a:hlinkClick r:id="rId2"/>
              </a:rPr>
              <a:t>http://open.canada.ca/en/search/ati</a:t>
            </a:r>
            <a:endParaRPr lang="en-US" altLang="en-US" sz="2800" dirty="0"/>
          </a:p>
          <a:p>
            <a:pPr marL="0" indent="0"/>
            <a:endParaRPr lang="en-US" altLang="en-US" sz="2800" dirty="0"/>
          </a:p>
          <a:p>
            <a:pPr marL="0" indent="0">
              <a:buFont typeface="Wingdings" pitchFamily="2" charset="2"/>
              <a:buNone/>
            </a:pPr>
            <a:endParaRPr lang="en-US" altLang="en-US" sz="2400" dirty="0"/>
          </a:p>
        </p:txBody>
      </p:sp>
    </p:spTree>
    <p:extLst>
      <p:ext uri="{BB962C8B-B14F-4D97-AF65-F5344CB8AC3E}">
        <p14:creationId xmlns:p14="http://schemas.microsoft.com/office/powerpoint/2010/main" val="715134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altLang="en-US"/>
              <a:t>Completed request listing: Elections Canada </a:t>
            </a:r>
          </a:p>
        </p:txBody>
      </p:sp>
      <p:pic>
        <p:nvPicPr>
          <p:cNvPr id="33795"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1071329" y="1600200"/>
            <a:ext cx="8834671" cy="4967078"/>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1600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altLang="en-US"/>
              <a:t>The Elections Canada records</a:t>
            </a:r>
          </a:p>
        </p:txBody>
      </p:sp>
      <p:pic>
        <p:nvPicPr>
          <p:cNvPr id="3481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1295400" y="1066800"/>
            <a:ext cx="7088382" cy="507206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10985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altLang="en-US"/>
              <a:t>The story</a:t>
            </a:r>
          </a:p>
        </p:txBody>
      </p:sp>
      <p:pic>
        <p:nvPicPr>
          <p:cNvPr id="35843"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a:xfrm>
            <a:off x="1399504" y="1100138"/>
            <a:ext cx="9292467" cy="5224462"/>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61856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Completed requests</a:t>
            </a:r>
          </a:p>
        </p:txBody>
      </p:sp>
      <p:sp>
        <p:nvSpPr>
          <p:cNvPr id="3" name="Content Placeholder 2"/>
          <p:cNvSpPr>
            <a:spLocks noGrp="1"/>
          </p:cNvSpPr>
          <p:nvPr>
            <p:ph idx="1"/>
          </p:nvPr>
        </p:nvSpPr>
        <p:spPr>
          <a:xfrm>
            <a:off x="822960" y="1100628"/>
            <a:ext cx="7520940" cy="3852372"/>
          </a:xfrm>
        </p:spPr>
        <p:txBody>
          <a:bodyPr>
            <a:normAutofit fontScale="92500" lnSpcReduction="20000"/>
          </a:bodyPr>
          <a:lstStyle/>
          <a:p>
            <a:endParaRPr lang="en-US" dirty="0"/>
          </a:p>
          <a:p>
            <a:r>
              <a:rPr lang="en-US" dirty="0"/>
              <a:t>       CBC</a:t>
            </a:r>
          </a:p>
          <a:p>
            <a:r>
              <a:rPr lang="en-US" dirty="0">
                <a:hlinkClick r:id="rId2"/>
              </a:rPr>
              <a:t>http://www.cbc.radio-canada.ca/en/reporting-to-canadians/transparency-and-accountability/access-to-information/documents-released-in-answer-to-ati-requests-of-general-interest/</a:t>
            </a:r>
            <a:endParaRPr lang="en-US" dirty="0"/>
          </a:p>
          <a:p>
            <a:endParaRPr lang="en-US" dirty="0"/>
          </a:p>
          <a:p>
            <a:r>
              <a:rPr lang="en-US" dirty="0"/>
              <a:t>       British Columbia</a:t>
            </a:r>
          </a:p>
          <a:p>
            <a:r>
              <a:rPr lang="en-US" dirty="0">
                <a:hlinkClick r:id="rId3"/>
              </a:rPr>
              <a:t>http://www2.gov.bc.ca/gov/search?id=4BAD1D13C68243D1960FECBBF7B8B091</a:t>
            </a:r>
            <a:endParaRPr lang="en-US" dirty="0"/>
          </a:p>
          <a:p>
            <a:br>
              <a:rPr lang="en-US" dirty="0"/>
            </a:br>
            <a:r>
              <a:rPr lang="en-US" dirty="0"/>
              <a:t>Manitoba</a:t>
            </a:r>
          </a:p>
          <a:p>
            <a:r>
              <a:rPr lang="en-US" dirty="0">
                <a:hlinkClick r:id="rId4"/>
              </a:rPr>
              <a:t>http://www.gov.mb.ca/government/proactive_disclosure.html</a:t>
            </a:r>
            <a:endParaRPr lang="en-US" dirty="0"/>
          </a:p>
          <a:p>
            <a:br>
              <a:rPr lang="en-US" dirty="0"/>
            </a:br>
            <a:r>
              <a:rPr lang="en-US" dirty="0"/>
              <a:t>Newfoundland</a:t>
            </a:r>
          </a:p>
          <a:p>
            <a:r>
              <a:rPr lang="en-US" dirty="0">
                <a:hlinkClick r:id="rId5"/>
              </a:rPr>
              <a:t>http://atipp-search.gov.nl.ca/</a:t>
            </a:r>
            <a:endParaRPr lang="en-US" dirty="0"/>
          </a:p>
          <a:p>
            <a:endParaRPr lang="en-US" dirty="0"/>
          </a:p>
          <a:p>
            <a:endParaRPr lang="en-US" dirty="0"/>
          </a:p>
        </p:txBody>
      </p:sp>
    </p:spTree>
    <p:extLst>
      <p:ext uri="{BB962C8B-B14F-4D97-AF65-F5344CB8AC3E}">
        <p14:creationId xmlns:p14="http://schemas.microsoft.com/office/powerpoint/2010/main" val="3747707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Federal agencies…</a:t>
            </a:r>
          </a:p>
        </p:txBody>
      </p:sp>
      <p:sp>
        <p:nvSpPr>
          <p:cNvPr id="3" name="Content Placeholder 2"/>
          <p:cNvSpPr>
            <a:spLocks noGrp="1"/>
          </p:cNvSpPr>
          <p:nvPr>
            <p:ph idx="1"/>
          </p:nvPr>
        </p:nvSpPr>
        <p:spPr/>
        <p:txBody>
          <a:bodyPr/>
          <a:lstStyle/>
          <a:p>
            <a:r>
              <a:rPr lang="en-US" dirty="0"/>
              <a:t>… that respond promptly to requests for previously released records:</a:t>
            </a:r>
          </a:p>
          <a:p>
            <a:endParaRPr lang="en-US" dirty="0"/>
          </a:p>
          <a:p>
            <a:pPr>
              <a:buFont typeface="Arial" panose="020B0604020202020204" pitchFamily="34" charset="0"/>
              <a:buChar char="•"/>
            </a:pPr>
            <a:r>
              <a:rPr lang="en-US" dirty="0"/>
              <a:t>Public Safety</a:t>
            </a:r>
          </a:p>
          <a:p>
            <a:pPr>
              <a:buFont typeface="Arial" panose="020B0604020202020204" pitchFamily="34" charset="0"/>
              <a:buChar char="•"/>
            </a:pPr>
            <a:r>
              <a:rPr lang="en-US" dirty="0"/>
              <a:t>National </a:t>
            </a:r>
            <a:r>
              <a:rPr lang="en-US" dirty="0" err="1"/>
              <a:t>Defence</a:t>
            </a:r>
            <a:endParaRPr lang="en-US" dirty="0"/>
          </a:p>
          <a:p>
            <a:pPr>
              <a:buFont typeface="Arial" panose="020B0604020202020204" pitchFamily="34" charset="0"/>
              <a:buChar char="•"/>
            </a:pPr>
            <a:r>
              <a:rPr lang="en-US" dirty="0"/>
              <a:t>Global Affairs Canada </a:t>
            </a:r>
          </a:p>
          <a:p>
            <a:pPr>
              <a:buFont typeface="Arial" panose="020B0604020202020204" pitchFamily="34" charset="0"/>
              <a:buChar char="•"/>
            </a:pPr>
            <a:r>
              <a:rPr lang="en-US" dirty="0"/>
              <a:t>Privy Council Office</a:t>
            </a:r>
          </a:p>
          <a:p>
            <a:pPr>
              <a:buFont typeface="Arial" panose="020B0604020202020204" pitchFamily="34" charset="0"/>
              <a:buChar char="•"/>
            </a:pPr>
            <a:r>
              <a:rPr lang="en-US" dirty="0"/>
              <a:t>Communications Security Establishment</a:t>
            </a:r>
          </a:p>
          <a:p>
            <a:pPr>
              <a:buFont typeface="Arial" panose="020B0604020202020204" pitchFamily="34" charset="0"/>
              <a:buChar char="•"/>
            </a:pPr>
            <a:r>
              <a:rPr lang="en-US" dirty="0"/>
              <a:t>Office of the Privacy Commissioner</a:t>
            </a:r>
          </a:p>
          <a:p>
            <a:pPr>
              <a:buFont typeface="Arial" panose="020B0604020202020204" pitchFamily="34" charset="0"/>
              <a:buChar char="•"/>
            </a:pPr>
            <a:r>
              <a:rPr lang="en-US" dirty="0"/>
              <a:t>Office of the Information Commissioner</a:t>
            </a:r>
          </a:p>
          <a:p>
            <a:pPr>
              <a:buFont typeface="Arial" panose="020B0604020202020204" pitchFamily="34" charset="0"/>
              <a:buChar char="•"/>
            </a:pPr>
            <a:r>
              <a:rPr lang="en-US" dirty="0"/>
              <a:t>Fisheries and Oceans Canada</a:t>
            </a:r>
          </a:p>
          <a:p>
            <a:pPr>
              <a:buFont typeface="Arial" panose="020B0604020202020204" pitchFamily="34" charset="0"/>
              <a:buChar char="•"/>
            </a:pPr>
            <a:endParaRPr lang="en-US" dirty="0"/>
          </a:p>
        </p:txBody>
      </p:sp>
    </p:spTree>
    <p:extLst>
      <p:ext uri="{BB962C8B-B14F-4D97-AF65-F5344CB8AC3E}">
        <p14:creationId xmlns:p14="http://schemas.microsoft.com/office/powerpoint/2010/main" val="7570392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Federal Agencies…</a:t>
            </a:r>
          </a:p>
        </p:txBody>
      </p:sp>
      <p:sp>
        <p:nvSpPr>
          <p:cNvPr id="3" name="Content Placeholder 2"/>
          <p:cNvSpPr>
            <a:spLocks noGrp="1"/>
          </p:cNvSpPr>
          <p:nvPr>
            <p:ph idx="1"/>
          </p:nvPr>
        </p:nvSpPr>
        <p:spPr/>
        <p:txBody>
          <a:bodyPr/>
          <a:lstStyle/>
          <a:p>
            <a:r>
              <a:rPr lang="en-US" dirty="0"/>
              <a:t>… that DO NOT respond promptly to requests for previously released records:</a:t>
            </a:r>
          </a:p>
          <a:p>
            <a:endParaRPr lang="en-US" dirty="0"/>
          </a:p>
          <a:p>
            <a:pPr>
              <a:buFont typeface="Arial" panose="020B0604020202020204" pitchFamily="34" charset="0"/>
              <a:buChar char="•"/>
            </a:pPr>
            <a:r>
              <a:rPr lang="en-US" dirty="0"/>
              <a:t>Transport Canada</a:t>
            </a:r>
          </a:p>
          <a:p>
            <a:pPr>
              <a:buFont typeface="Arial" panose="020B0604020202020204" pitchFamily="34" charset="0"/>
              <a:buChar char="•"/>
            </a:pPr>
            <a:r>
              <a:rPr lang="en-US" dirty="0"/>
              <a:t>Health Canada</a:t>
            </a:r>
          </a:p>
        </p:txBody>
      </p:sp>
    </p:spTree>
    <p:extLst>
      <p:ext uri="{BB962C8B-B14F-4D97-AF65-F5344CB8AC3E}">
        <p14:creationId xmlns:p14="http://schemas.microsoft.com/office/powerpoint/2010/main" val="22862118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the ACCESS STORY…</a:t>
            </a:r>
          </a:p>
        </p:txBody>
      </p:sp>
      <p:sp>
        <p:nvSpPr>
          <p:cNvPr id="3" name="Content Placeholder 2"/>
          <p:cNvSpPr>
            <a:spLocks noGrp="1"/>
          </p:cNvSpPr>
          <p:nvPr>
            <p:ph idx="1"/>
          </p:nvPr>
        </p:nvSpPr>
        <p:spPr/>
        <p:txBody>
          <a:bodyPr>
            <a:normAutofit/>
          </a:bodyPr>
          <a:lstStyle/>
          <a:p>
            <a:endParaRPr lang="en-US" dirty="0"/>
          </a:p>
          <a:p>
            <a:r>
              <a:rPr lang="en-US" dirty="0"/>
              <a:t>You may:</a:t>
            </a:r>
          </a:p>
          <a:p>
            <a:pPr>
              <a:buFont typeface="Arial" panose="020B0604020202020204" pitchFamily="34" charset="0"/>
              <a:buChar char="•"/>
            </a:pPr>
            <a:r>
              <a:rPr lang="en-US" dirty="0"/>
              <a:t>Obtain your own records through an original request.</a:t>
            </a:r>
          </a:p>
          <a:p>
            <a:pPr>
              <a:buFont typeface="Arial" panose="020B0604020202020204" pitchFamily="34" charset="0"/>
              <a:buChar char="•"/>
            </a:pPr>
            <a:r>
              <a:rPr lang="en-US" dirty="0"/>
              <a:t>Use records released to a previous requester through the federal or provincial laws.</a:t>
            </a:r>
          </a:p>
          <a:p>
            <a:pPr>
              <a:buFont typeface="Arial" panose="020B0604020202020204" pitchFamily="34" charset="0"/>
              <a:buChar char="•"/>
            </a:pPr>
            <a:r>
              <a:rPr lang="en-US" dirty="0"/>
              <a:t>Choose from records I will post to the syllabus in coming weeks.</a:t>
            </a:r>
          </a:p>
          <a:p>
            <a:pPr marL="0" indent="0"/>
            <a:endParaRPr lang="en-US" dirty="0"/>
          </a:p>
          <a:p>
            <a:pPr marL="0" indent="0"/>
            <a:r>
              <a:rPr lang="en-US" dirty="0"/>
              <a:t>Tip: Please make several requests for previously released files and sift through the ones available online. These will be the most likely sources of records for your story, given the short time-frame.</a:t>
            </a:r>
          </a:p>
          <a:p>
            <a:pPr marL="0" indent="0"/>
            <a:r>
              <a:rPr lang="en-US" dirty="0"/>
              <a:t>Please discuss your ideas with me well before the outline is due March 13.</a:t>
            </a:r>
          </a:p>
        </p:txBody>
      </p:sp>
    </p:spTree>
    <p:extLst>
      <p:ext uri="{BB962C8B-B14F-4D97-AF65-F5344CB8AC3E}">
        <p14:creationId xmlns:p14="http://schemas.microsoft.com/office/powerpoint/2010/main" val="429395917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210</TotalTime>
  <Words>196</Words>
  <Application>Microsoft Office PowerPoint</Application>
  <PresentationFormat>On-screen Show (4:3)</PresentationFormat>
  <Paragraphs>43</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Franklin Gothic Book</vt:lpstr>
      <vt:lpstr>Franklin Gothic Medium</vt:lpstr>
      <vt:lpstr>Tunga</vt:lpstr>
      <vt:lpstr>Wingdings</vt:lpstr>
      <vt:lpstr>Angles</vt:lpstr>
      <vt:lpstr>Obtaining previously released federal records</vt:lpstr>
      <vt:lpstr>Completed request listing: Elections Canada </vt:lpstr>
      <vt:lpstr>The Elections Canada records</vt:lpstr>
      <vt:lpstr>The story</vt:lpstr>
      <vt:lpstr>OTHER Completed requests</vt:lpstr>
      <vt:lpstr>Federal agencies…</vt:lpstr>
      <vt:lpstr>Federal Agencies…</vt:lpstr>
      <vt:lpstr>For the ACCESS STORY…</vt:lpstr>
    </vt:vector>
  </TitlesOfParts>
  <Company>The Canadian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Making sense of records</dc:title>
  <dc:creator>Bronskill, Jim</dc:creator>
  <cp:lastModifiedBy>Bronskill, Jim</cp:lastModifiedBy>
  <cp:revision>31</cp:revision>
  <dcterms:created xsi:type="dcterms:W3CDTF">2014-02-25T23:09:57Z</dcterms:created>
  <dcterms:modified xsi:type="dcterms:W3CDTF">2017-01-24T21:20:57Z</dcterms:modified>
</cp:coreProperties>
</file>