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303" r:id="rId2"/>
    <p:sldId id="302" r:id="rId3"/>
    <p:sldId id="300" r:id="rId4"/>
    <p:sldId id="304" r:id="rId5"/>
    <p:sldId id="274" r:id="rId6"/>
    <p:sldId id="280" r:id="rId7"/>
    <p:sldId id="281" r:id="rId8"/>
    <p:sldId id="282" r:id="rId9"/>
    <p:sldId id="283" r:id="rId10"/>
    <p:sldId id="284" r:id="rId11"/>
    <p:sldId id="285" r:id="rId12"/>
    <p:sldId id="287" r:id="rId13"/>
    <p:sldId id="288" r:id="rId14"/>
    <p:sldId id="289" r:id="rId15"/>
    <p:sldId id="290" r:id="rId16"/>
    <p:sldId id="291" r:id="rId17"/>
    <p:sldId id="29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238" autoAdjust="0"/>
  </p:normalViewPr>
  <p:slideViewPr>
    <p:cSldViewPr>
      <p:cViewPr varScale="1">
        <p:scale>
          <a:sx n="71" d="100"/>
          <a:sy n="71" d="100"/>
        </p:scale>
        <p:origin x="816" y="5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B3DBC3-236E-4C25-9F8D-8141A9491CC7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EED86A-CFC0-4A70-BC15-0A26B83284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760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89715-2D55-43DD-8D2C-F7D9136F926B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00D2-BDD1-4B40-A706-AD197877F4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89715-2D55-43DD-8D2C-F7D9136F926B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00D2-BDD1-4B40-A706-AD197877F4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89715-2D55-43DD-8D2C-F7D9136F926B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00D2-BDD1-4B40-A706-AD197877F4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89715-2D55-43DD-8D2C-F7D9136F926B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00D2-BDD1-4B40-A706-AD197877F45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89715-2D55-43DD-8D2C-F7D9136F926B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00D2-BDD1-4B40-A706-AD197877F4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89715-2D55-43DD-8D2C-F7D9136F926B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00D2-BDD1-4B40-A706-AD197877F4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89715-2D55-43DD-8D2C-F7D9136F926B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00D2-BDD1-4B40-A706-AD197877F4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89715-2D55-43DD-8D2C-F7D9136F926B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CB400D2-BDD1-4B40-A706-AD197877F4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89715-2D55-43DD-8D2C-F7D9136F926B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00D2-BDD1-4B40-A706-AD197877F4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89715-2D55-43DD-8D2C-F7D9136F926B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00D2-BDD1-4B40-A706-AD197877F4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89715-2D55-43DD-8D2C-F7D9136F926B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00D2-BDD1-4B40-A706-AD197877F4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0F89715-2D55-43DD-8D2C-F7D9136F926B}" type="datetimeFigureOut">
              <a:rPr lang="en-US" smtClean="0"/>
              <a:t>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7CB400D2-BDD1-4B40-A706-AD197877F45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066800"/>
            <a:ext cx="8380845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111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request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199" y="990600"/>
            <a:ext cx="455444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3385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GLIMPSE BEHIND THE SCENES…</a:t>
            </a: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990600"/>
            <a:ext cx="5410158" cy="6788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5741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143000"/>
            <a:ext cx="4872157" cy="6496208"/>
          </a:xfrm>
        </p:spPr>
      </p:pic>
    </p:spTree>
    <p:extLst>
      <p:ext uri="{BB962C8B-B14F-4D97-AF65-F5344CB8AC3E}">
        <p14:creationId xmlns:p14="http://schemas.microsoft.com/office/powerpoint/2010/main" val="700154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Negotiating with departments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400" dirty="0"/>
              <a:t>Wording can be changed to narrow or broaden the scope of your request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400" dirty="0"/>
              <a:t>Your request can be narrowed to avoid paying large fees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400" dirty="0"/>
              <a:t>You can request </a:t>
            </a:r>
            <a:r>
              <a:rPr lang="en-US" altLang="en-US" sz="2400"/>
              <a:t>an interim </a:t>
            </a:r>
            <a:r>
              <a:rPr lang="en-US" altLang="en-US" sz="2400" dirty="0"/>
              <a:t>release of records not subject to extensive vetting or time-consuming consultations with other departments or outside parties</a:t>
            </a:r>
          </a:p>
        </p:txBody>
      </p:sp>
    </p:spTree>
    <p:extLst>
      <p:ext uri="{BB962C8B-B14F-4D97-AF65-F5344CB8AC3E}">
        <p14:creationId xmlns:p14="http://schemas.microsoft.com/office/powerpoint/2010/main" val="3507975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Complaints</a:t>
            </a:r>
          </a:p>
        </p:txBody>
      </p:sp>
      <p:pic>
        <p:nvPicPr>
          <p:cNvPr id="1945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1773238"/>
            <a:ext cx="7313613" cy="4114800"/>
          </a:xfrm>
        </p:spPr>
      </p:pic>
    </p:spTree>
    <p:extLst>
      <p:ext uri="{BB962C8B-B14F-4D97-AF65-F5344CB8AC3E}">
        <p14:creationId xmlns:p14="http://schemas.microsoft.com/office/powerpoint/2010/main" val="265894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http://www.oic-ci.gc.ca/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370013" y="1143000"/>
            <a:ext cx="7313612" cy="4495801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100" b="1" dirty="0"/>
              <a:t>The Information Commissioner investigates complaints from people who believe they have been denied rights under the Access to Information Act — Canada's freedom of information legislation. An independent ombudsman appointed by Parliament, the Information Commissioner has strong investigative powers and mediates between dissatisfied applicants and government institutions.</a:t>
            </a: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100" b="1" dirty="0"/>
              <a:t>As an ombudsman, the commissioner may not order a complaint resolved in a particular way. Thus the commissioner relies on persuasion to solve disputes, asking for a Federal Court review only if an individual has been improperly denied access and a negotiated solution has proved impossible.</a:t>
            </a:r>
            <a:r>
              <a:rPr lang="en-US" altLang="en-US" sz="21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33629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Reasons to complain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FontTx/>
              <a:buChar char="•"/>
            </a:pPr>
            <a:r>
              <a:rPr lang="en-US" altLang="en-US" sz="2800" dirty="0"/>
              <a:t>Excessive time extensions</a:t>
            </a:r>
          </a:p>
          <a:p>
            <a:pPr eaLnBrk="1" hangingPunct="1">
              <a:buFontTx/>
              <a:buChar char="•"/>
            </a:pPr>
            <a:r>
              <a:rPr lang="en-US" altLang="en-US" sz="2800" dirty="0"/>
              <a:t>Undue delays in processing a request</a:t>
            </a:r>
          </a:p>
          <a:p>
            <a:pPr eaLnBrk="1" hangingPunct="1">
              <a:buFontTx/>
              <a:buChar char="•"/>
            </a:pPr>
            <a:r>
              <a:rPr lang="en-US" altLang="en-US" sz="2800" dirty="0"/>
              <a:t>Fees</a:t>
            </a:r>
          </a:p>
          <a:p>
            <a:pPr eaLnBrk="1" hangingPunct="1">
              <a:buFontTx/>
              <a:buChar char="•"/>
            </a:pPr>
            <a:r>
              <a:rPr lang="en-US" altLang="en-US" sz="2800" dirty="0"/>
              <a:t>Poor service </a:t>
            </a:r>
          </a:p>
          <a:p>
            <a:pPr eaLnBrk="1" hangingPunct="1">
              <a:buFontTx/>
              <a:buChar char="•"/>
            </a:pPr>
            <a:r>
              <a:rPr lang="en-US" altLang="en-US" sz="2800" dirty="0"/>
              <a:t>Exemptions: Must complain within 60 days of receiving records</a:t>
            </a:r>
          </a:p>
        </p:txBody>
      </p:sp>
    </p:spTree>
    <p:extLst>
      <p:ext uri="{BB962C8B-B14F-4D97-AF65-F5344CB8AC3E}">
        <p14:creationId xmlns:p14="http://schemas.microsoft.com/office/powerpoint/2010/main" val="2446943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/>
              <a:t>Provincial / territorial / municipal complaints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822960" y="1371600"/>
            <a:ext cx="7520940" cy="3308877"/>
          </a:xfrm>
        </p:spPr>
        <p:txBody>
          <a:bodyPr>
            <a:norm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3200" dirty="0"/>
              <a:t>Various levels of government have different mechanisms for complaining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3200" dirty="0"/>
              <a:t>Check the relevant websites for complaint procedures </a:t>
            </a:r>
          </a:p>
        </p:txBody>
      </p:sp>
    </p:spTree>
    <p:extLst>
      <p:ext uri="{BB962C8B-B14F-4D97-AF65-F5344CB8AC3E}">
        <p14:creationId xmlns:p14="http://schemas.microsoft.com/office/powerpoint/2010/main" val="17844666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err="1"/>
              <a:t>FEDERaL</a:t>
            </a:r>
            <a:r>
              <a:rPr lang="en-US" altLang="en-US" dirty="0"/>
              <a:t> Complaint form</a:t>
            </a:r>
          </a:p>
        </p:txBody>
      </p:sp>
      <p:pic>
        <p:nvPicPr>
          <p:cNvPr id="23555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990600"/>
            <a:ext cx="4648598" cy="6015834"/>
          </a:xfrm>
        </p:spPr>
      </p:pic>
    </p:spTree>
    <p:extLst>
      <p:ext uri="{BB962C8B-B14F-4D97-AF65-F5344CB8AC3E}">
        <p14:creationId xmlns:p14="http://schemas.microsoft.com/office/powerpoint/2010/main" val="17084785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Complaint letter: keep it simple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5825" y="1755775"/>
            <a:ext cx="5308600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090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exemptions! </a:t>
            </a:r>
          </a:p>
        </p:txBody>
      </p:sp>
      <p:pic>
        <p:nvPicPr>
          <p:cNvPr id="26627" name="Picture 4" descr="Exemption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402" y="1100138"/>
            <a:ext cx="3209998" cy="4937308"/>
          </a:xfrm>
          <a:noFill/>
        </p:spPr>
      </p:pic>
    </p:spTree>
    <p:extLst>
      <p:ext uri="{BB962C8B-B14F-4D97-AF65-F5344CB8AC3E}">
        <p14:creationId xmlns:p14="http://schemas.microsoft.com/office/powerpoint/2010/main" val="2965444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3200"/>
              <a:t>What you cannot get</a:t>
            </a:r>
            <a:br>
              <a:rPr lang="en-CA" altLang="en-US" sz="3200"/>
            </a:br>
            <a:endParaRPr lang="en-US" altLang="en-US" sz="320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CA" altLang="en-US" sz="2100" b="1"/>
              <a:t>Some exemptions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2100"/>
              <a:t>National security or international relations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2100"/>
              <a:t>Information related to a police investigation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2100"/>
              <a:t>Notes produced by lawyers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2100"/>
              <a:t>Personal information about someone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2100"/>
              <a:t>Commercial confidences provided by a business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2100"/>
              <a:t>Material concerning federal-provincial discussions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CA" altLang="en-US" sz="2100" b="1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CA" altLang="en-US" sz="2100" b="1"/>
              <a:t>Exclusions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2100"/>
              <a:t>Cabinet documents that are less than 20 years old: usually completely off-limits</a:t>
            </a:r>
            <a:endParaRPr lang="en-US" altLang="en-US" sz="2100"/>
          </a:p>
        </p:txBody>
      </p:sp>
    </p:spTree>
    <p:extLst>
      <p:ext uri="{BB962C8B-B14F-4D97-AF65-F5344CB8AC3E}">
        <p14:creationId xmlns:p14="http://schemas.microsoft.com/office/powerpoint/2010/main" val="1914460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2800"/>
              <a:t>Communications Security Establishment Canada speech: Original release</a:t>
            </a:r>
          </a:p>
        </p:txBody>
      </p:sp>
      <p:pic>
        <p:nvPicPr>
          <p:cNvPr id="28675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0" y="1272974"/>
            <a:ext cx="4267200" cy="5523047"/>
          </a:xfrm>
        </p:spPr>
      </p:pic>
    </p:spTree>
    <p:extLst>
      <p:ext uri="{BB962C8B-B14F-4D97-AF65-F5344CB8AC3E}">
        <p14:creationId xmlns:p14="http://schemas.microsoft.com/office/powerpoint/2010/main" val="1360140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2800"/>
              <a:t>Communications Security Establishment Canada speech: Release following complaint</a:t>
            </a:r>
          </a:p>
        </p:txBody>
      </p:sp>
      <p:pic>
        <p:nvPicPr>
          <p:cNvPr id="29699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002" y="1100137"/>
            <a:ext cx="4419997" cy="5719997"/>
          </a:xfrm>
        </p:spPr>
      </p:pic>
    </p:spTree>
    <p:extLst>
      <p:ext uri="{BB962C8B-B14F-4D97-AF65-F5344CB8AC3E}">
        <p14:creationId xmlns:p14="http://schemas.microsoft.com/office/powerpoint/2010/main" val="36173597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STORY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</a:pPr>
            <a:endParaRPr lang="en-US" altLang="en-US"/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96975"/>
            <a:ext cx="9074150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79678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3200"/>
              <a:t>Ten ways to improve your searches</a:t>
            </a:r>
            <a:endParaRPr lang="en-US" altLang="en-US" sz="3200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822960" y="1100628"/>
            <a:ext cx="7520940" cy="4309572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000" b="1" dirty="0"/>
              <a:t>1. Thoroughly research your topic: what do you really want to know? Which agency (or agencies) will have the information?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b="1" dirty="0"/>
              <a:t>2. Check the relevant websites for forms, contacts, info on departmental holdings.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b="1" dirty="0"/>
              <a:t>3. Call the access </a:t>
            </a:r>
            <a:r>
              <a:rPr lang="en-US" altLang="en-US" sz="2000" b="1" dirty="0" err="1"/>
              <a:t>co-ordinator</a:t>
            </a:r>
            <a:r>
              <a:rPr lang="en-US" altLang="en-US" sz="2000" b="1" dirty="0"/>
              <a:t> before making your request.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b="1" dirty="0"/>
              <a:t>4. Call the </a:t>
            </a:r>
            <a:r>
              <a:rPr lang="en-US" altLang="en-US" sz="2000" b="1" dirty="0" err="1"/>
              <a:t>co-ordinator</a:t>
            </a:r>
            <a:r>
              <a:rPr lang="en-US" altLang="en-US" sz="2000" b="1" dirty="0"/>
              <a:t> after submitting your request.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b="1" dirty="0"/>
              <a:t>5. Make similar requests to more than one agency or government.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b="1" dirty="0"/>
              <a:t>6. Keep a copy of each request and attach all return correspondence.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b="1" dirty="0"/>
              <a:t>7. Negotiate with agencies.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b="1" dirty="0"/>
              <a:t>8. Be persistent. If necessary, complain.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b="1" dirty="0"/>
              <a:t>9. Read the records you receive carefully.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b="1" dirty="0"/>
              <a:t>10. Don't get discouraged.</a:t>
            </a:r>
            <a:br>
              <a:rPr lang="en-US" altLang="en-US" sz="2000" b="1" dirty="0"/>
            </a:br>
            <a:endParaRPr lang="en-US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287939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202</TotalTime>
  <Words>414</Words>
  <Application>Microsoft Office PowerPoint</Application>
  <PresentationFormat>On-screen Show (4:3)</PresentationFormat>
  <Paragraphs>47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Franklin Gothic Book</vt:lpstr>
      <vt:lpstr>Franklin Gothic Medium</vt:lpstr>
      <vt:lpstr>Tunga</vt:lpstr>
      <vt:lpstr>Wingdings</vt:lpstr>
      <vt:lpstr>Angles</vt:lpstr>
      <vt:lpstr>PowerPoint Presentation</vt:lpstr>
      <vt:lpstr>A request</vt:lpstr>
      <vt:lpstr>A GLIMPSE BEHIND THE SCENES…</vt:lpstr>
      <vt:lpstr>PowerPoint Presentation</vt:lpstr>
      <vt:lpstr>Negotiating with departments</vt:lpstr>
      <vt:lpstr>Complaints</vt:lpstr>
      <vt:lpstr>http://www.oic-ci.gc.ca/</vt:lpstr>
      <vt:lpstr>Reasons to complain</vt:lpstr>
      <vt:lpstr>Provincial / territorial / municipal complaints</vt:lpstr>
      <vt:lpstr>FEDERaL Complaint form</vt:lpstr>
      <vt:lpstr>Complaint letter: keep it simple</vt:lpstr>
      <vt:lpstr>exemptions! </vt:lpstr>
      <vt:lpstr>What you cannot get </vt:lpstr>
      <vt:lpstr>Communications Security Establishment Canada speech: Original release</vt:lpstr>
      <vt:lpstr>Communications Security Establishment Canada speech: Release following complaint</vt:lpstr>
      <vt:lpstr>The STORY</vt:lpstr>
      <vt:lpstr>Ten ways to improve your searches</vt:lpstr>
    </vt:vector>
  </TitlesOfParts>
  <Company>The Canadian Press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sense of records</dc:title>
  <dc:creator>Bronskill, Jim</dc:creator>
  <cp:lastModifiedBy>Bronskill, Jim</cp:lastModifiedBy>
  <cp:revision>31</cp:revision>
  <dcterms:created xsi:type="dcterms:W3CDTF">2014-02-25T23:09:57Z</dcterms:created>
  <dcterms:modified xsi:type="dcterms:W3CDTF">2017-02-01T21:09:59Z</dcterms:modified>
</cp:coreProperties>
</file>